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Default Extension="wdp" ContentType="image/vnd.ms-photo"/>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s/slide5.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3.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7"/>
  </p:notesMasterIdLst>
  <p:sldIdLst>
    <p:sldId id="257" r:id="rId2"/>
    <p:sldId id="282" r:id="rId3"/>
    <p:sldId id="256" r:id="rId4"/>
    <p:sldId id="267" r:id="rId5"/>
    <p:sldId id="272" r:id="rId6"/>
    <p:sldId id="285" r:id="rId7"/>
    <p:sldId id="275" r:id="rId8"/>
    <p:sldId id="268" r:id="rId9"/>
    <p:sldId id="266" r:id="rId10"/>
    <p:sldId id="260" r:id="rId11"/>
    <p:sldId id="262" r:id="rId12"/>
    <p:sldId id="278" r:id="rId13"/>
    <p:sldId id="279" r:id="rId14"/>
    <p:sldId id="280" r:id="rId15"/>
    <p:sldId id="286"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 xmlns:p14="http://schemas.microsoft.com/office/powerpoint/2010/main">
          <a:srgbClr val="FF0000"/>
        </p14:laserClr>
      </p:ext>
      <p:ext uri="{2FDB2607-1784-4EEB-B798-7EB5836EED8A}">
        <p14:showMediaCtrls xmlns="" xmlns:p14="http://schemas.microsoft.com/office/powerpoint/2010/main" val="1"/>
      </p:ext>
    </p:extLst>
  </p:showPr>
  <p:extLst>
    <p:ext uri="{E76CE94A-603C-4142-B9EB-6D1370010A27}">
      <p14:discardImageEditData xmlns="" xmlns:p14="http://schemas.microsoft.com/office/powerpoint/2010/main" val="0"/>
    </p:ext>
    <p:ext uri="{D31A062A-798A-4329-ABDD-BBA856620510}">
      <p14:defaultImageDpi xmlns=""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62" autoAdjust="0"/>
    <p:restoredTop sz="85484" autoAdjust="0"/>
  </p:normalViewPr>
  <p:slideViewPr>
    <p:cSldViewPr>
      <p:cViewPr>
        <p:scale>
          <a:sx n="60" d="100"/>
          <a:sy n="60" d="100"/>
        </p:scale>
        <p:origin x="-1644" y="-126"/>
      </p:cViewPr>
      <p:guideLst>
        <p:guide orient="horz" pos="2160"/>
        <p:guide pos="2880"/>
      </p:guideLst>
    </p:cSldViewPr>
  </p:slideViewPr>
  <p:notesTextViewPr>
    <p:cViewPr>
      <p:scale>
        <a:sx n="1" d="1"/>
        <a:sy n="1" d="1"/>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5482BF15-4AEF-4C66-8753-06AAFFA6AD16}" type="datetimeFigureOut">
              <a:rPr lang="en-US" smtClean="0"/>
              <a:pPr/>
              <a:t>12/7/2011</a:t>
            </a:fld>
            <a:endParaRPr lang="en-US" dirty="0"/>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99E1E847-9707-45B7-AFED-DEE47E4C28F2}" type="slidenum">
              <a:rPr lang="en-US" smtClean="0"/>
              <a:pPr/>
              <a:t>‹#›</a:t>
            </a:fld>
            <a:endParaRPr lang="en-US" dirty="0"/>
          </a:p>
        </p:txBody>
      </p:sp>
    </p:spTree>
    <p:extLst>
      <p:ext uri="{BB962C8B-B14F-4D97-AF65-F5344CB8AC3E}">
        <p14:creationId xmlns="" xmlns:p14="http://schemas.microsoft.com/office/powerpoint/2010/main" val="9625215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3" Type="http://schemas.openxmlformats.org/officeDocument/2006/relationships/hyperlink" Target="http://www.slideshare.net/ghostvertizer/5-steps-to-implement-a-social-media-policy" TargetMode="External"/><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3" Type="http://schemas.openxmlformats.org/officeDocument/2006/relationships/hyperlink" Target="http://hr.blr.com/HR-news/HR-Administration/Electronic-Monitoring/11zbb01-How-Do-You-Enforce-Social-Media-Policies-/" TargetMode="External"/><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99E1E847-9707-45B7-AFED-DEE47E4C28F2}" type="slidenum">
              <a:rPr lang="en-US" smtClean="0"/>
              <a:pPr/>
              <a:t>1</a:t>
            </a:fld>
            <a:endParaRPr lang="en-US" dirty="0"/>
          </a:p>
        </p:txBody>
      </p:sp>
    </p:spTree>
    <p:extLst>
      <p:ext uri="{BB962C8B-B14F-4D97-AF65-F5344CB8AC3E}">
        <p14:creationId xmlns="" xmlns:p14="http://schemas.microsoft.com/office/powerpoint/2010/main" val="141942606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sz="800" dirty="0" smtClean="0"/>
              <a:t>Training Goal:  “Assist</a:t>
            </a:r>
            <a:r>
              <a:rPr lang="en-US" sz="800" baseline="0" dirty="0" smtClean="0"/>
              <a:t> you, as managers, </a:t>
            </a:r>
            <a:r>
              <a:rPr lang="en-US" sz="800" dirty="0" smtClean="0"/>
              <a:t>in</a:t>
            </a:r>
            <a:r>
              <a:rPr lang="en-US" sz="800" baseline="0" dirty="0" smtClean="0"/>
              <a:t> forming social media policy for your organization”</a:t>
            </a:r>
          </a:p>
          <a:p>
            <a:r>
              <a:rPr lang="en-US" sz="800" baseline="0" dirty="0" smtClean="0"/>
              <a:t>Performance (What we expect you to learn from the training)</a:t>
            </a:r>
            <a:r>
              <a:rPr lang="en-US" sz="800" dirty="0" smtClean="0"/>
              <a:t>: “By the end of this session, you</a:t>
            </a:r>
            <a:r>
              <a:rPr lang="en-US" sz="800" baseline="0" dirty="0" smtClean="0"/>
              <a:t> will be able to ….. (bullet points)”</a:t>
            </a:r>
          </a:p>
          <a:p>
            <a:r>
              <a:rPr lang="en-US" sz="800" baseline="0" dirty="0" smtClean="0"/>
              <a:t>Test (How will we know if the training is successful?):  “You go back to your organization and </a:t>
            </a:r>
            <a:r>
              <a:rPr lang="en-US" sz="800" baseline="0" smtClean="0"/>
              <a:t>initiate the development of </a:t>
            </a:r>
            <a:r>
              <a:rPr lang="en-US" sz="800" baseline="0" dirty="0" smtClean="0"/>
              <a:t>Your </a:t>
            </a:r>
            <a:r>
              <a:rPr lang="en-US" sz="800" baseline="0" smtClean="0"/>
              <a:t>Organization’s…..”</a:t>
            </a:r>
            <a:endParaRPr lang="en-US" sz="800" dirty="0"/>
          </a:p>
        </p:txBody>
      </p:sp>
      <p:sp>
        <p:nvSpPr>
          <p:cNvPr id="4" name="Slide Number Placeholder 3"/>
          <p:cNvSpPr>
            <a:spLocks noGrp="1"/>
          </p:cNvSpPr>
          <p:nvPr>
            <p:ph type="sldNum" sz="quarter" idx="10"/>
          </p:nvPr>
        </p:nvSpPr>
        <p:spPr/>
        <p:txBody>
          <a:bodyPr/>
          <a:lstStyle/>
          <a:p>
            <a:fld id="{99E1E847-9707-45B7-AFED-DEE47E4C28F2}" type="slidenum">
              <a:rPr lang="en-US" smtClean="0"/>
              <a:pPr/>
              <a:t>2</a:t>
            </a:fld>
            <a:endParaRPr lang="en-US" dirty="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Multiple types of social media – focus</a:t>
            </a:r>
            <a:r>
              <a:rPr lang="en-US" baseline="0" dirty="0" smtClean="0"/>
              <a:t> on one or two that best promote company and don’t stretch staff or resources too thin.</a:t>
            </a:r>
            <a:endParaRPr lang="en-US" dirty="0"/>
          </a:p>
        </p:txBody>
      </p:sp>
      <p:sp>
        <p:nvSpPr>
          <p:cNvPr id="4" name="Slide Number Placeholder 3"/>
          <p:cNvSpPr>
            <a:spLocks noGrp="1"/>
          </p:cNvSpPr>
          <p:nvPr>
            <p:ph type="sldNum" sz="quarter" idx="10"/>
          </p:nvPr>
        </p:nvSpPr>
        <p:spPr/>
        <p:txBody>
          <a:bodyPr/>
          <a:lstStyle/>
          <a:p>
            <a:fld id="{99E1E847-9707-45B7-AFED-DEE47E4C28F2}" type="slidenum">
              <a:rPr lang="en-US" smtClean="0"/>
              <a:pPr/>
              <a:t>3</a:t>
            </a:fld>
            <a:endParaRPr lang="en-US" dirty="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Removed</a:t>
            </a:r>
            <a:r>
              <a:rPr lang="en-US" baseline="0" dirty="0" smtClean="0"/>
              <a:t> the hyperlink from the bottom of the page:</a:t>
            </a:r>
          </a:p>
          <a:p>
            <a:pPr marL="0" marR="0" indent="0" algn="l" defTabSz="914400" rtl="0" eaLnBrk="1" fontAlgn="auto" latinLnBrk="0" hangingPunct="1">
              <a:lnSpc>
                <a:spcPct val="100000"/>
              </a:lnSpc>
              <a:spcBef>
                <a:spcPts val="0"/>
              </a:spcBef>
              <a:spcAft>
                <a:spcPts val="0"/>
              </a:spcAft>
              <a:buClrTx/>
              <a:buSzTx/>
              <a:buFontTx/>
              <a:buNone/>
              <a:tabLst/>
              <a:defRPr/>
            </a:pPr>
            <a:r>
              <a:rPr lang="en-US" sz="1200" baseline="30000" dirty="0" smtClean="0"/>
              <a:t>http://finance.yahoo.com/family-home/article/112952/family-that-tweets-wsj?mod=family-kids_parents</a:t>
            </a:r>
            <a:endParaRPr lang="en-US" sz="1200" dirty="0" smtClean="0"/>
          </a:p>
          <a:p>
            <a:endParaRPr lang="en-US" dirty="0"/>
          </a:p>
        </p:txBody>
      </p:sp>
      <p:sp>
        <p:nvSpPr>
          <p:cNvPr id="4" name="Slide Number Placeholder 3"/>
          <p:cNvSpPr>
            <a:spLocks noGrp="1"/>
          </p:cNvSpPr>
          <p:nvPr>
            <p:ph type="sldNum" sz="quarter" idx="10"/>
          </p:nvPr>
        </p:nvSpPr>
        <p:spPr/>
        <p:txBody>
          <a:bodyPr/>
          <a:lstStyle/>
          <a:p>
            <a:fld id="{99E1E847-9707-45B7-AFED-DEE47E4C28F2}" type="slidenum">
              <a:rPr lang="en-US" smtClean="0"/>
              <a:pPr/>
              <a:t>4</a:t>
            </a:fld>
            <a:endParaRPr lang="en-US" dirty="0"/>
          </a:p>
        </p:txBody>
      </p:sp>
    </p:spTree>
    <p:extLst>
      <p:ext uri="{BB962C8B-B14F-4D97-AF65-F5344CB8AC3E}">
        <p14:creationId xmlns="" xmlns:p14="http://schemas.microsoft.com/office/powerpoint/2010/main" val="359444484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Define Organization: vision statement</a:t>
            </a:r>
            <a:r>
              <a:rPr lang="en-US" baseline="0" dirty="0" smtClean="0"/>
              <a:t> and mission of org.</a:t>
            </a:r>
          </a:p>
          <a:p>
            <a:r>
              <a:rPr lang="en-US" baseline="0" dirty="0" smtClean="0"/>
              <a:t>Role: why use social media? </a:t>
            </a:r>
            <a:r>
              <a:rPr lang="en-US" sz="1200" baseline="0" dirty="0" smtClean="0"/>
              <a:t>what purpose does your site serve? How will that purpose affect the policy you create?</a:t>
            </a:r>
            <a:endParaRPr lang="en-US" baseline="0" dirty="0" smtClean="0"/>
          </a:p>
          <a:p>
            <a:r>
              <a:rPr lang="en-US" baseline="0" dirty="0" smtClean="0"/>
              <a:t>Articulate policy: go into specifics of policy.  Living document – has ability to change with technology.</a:t>
            </a:r>
          </a:p>
        </p:txBody>
      </p:sp>
      <p:sp>
        <p:nvSpPr>
          <p:cNvPr id="4" name="Slide Number Placeholder 3"/>
          <p:cNvSpPr>
            <a:spLocks noGrp="1"/>
          </p:cNvSpPr>
          <p:nvPr>
            <p:ph type="sldNum" sz="quarter" idx="10"/>
          </p:nvPr>
        </p:nvSpPr>
        <p:spPr/>
        <p:txBody>
          <a:bodyPr/>
          <a:lstStyle/>
          <a:p>
            <a:fld id="{99E1E847-9707-45B7-AFED-DEE47E4C28F2}" type="slidenum">
              <a:rPr lang="en-US" smtClean="0"/>
              <a:pPr/>
              <a:t>5</a:t>
            </a:fld>
            <a:endParaRPr lang="en-US" dirty="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99E1E847-9707-45B7-AFED-DEE47E4C28F2}" type="slidenum">
              <a:rPr lang="en-US" smtClean="0"/>
              <a:pPr/>
              <a:t>6</a:t>
            </a:fld>
            <a:endParaRPr lang="en-US" dirty="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Mayor</a:t>
            </a:r>
            <a:r>
              <a:rPr lang="en-US" baseline="0" dirty="0" smtClean="0"/>
              <a:t> Mike Winder – had over 10 articles printed as Deseret News reporter under fake name, fake address, fake phone, and fake picture. Resigned from employment and brought impression of mistrust to West Valley City.</a:t>
            </a:r>
            <a:endParaRPr lang="en-US" dirty="0"/>
          </a:p>
        </p:txBody>
      </p:sp>
      <p:sp>
        <p:nvSpPr>
          <p:cNvPr id="4" name="Slide Number Placeholder 3"/>
          <p:cNvSpPr>
            <a:spLocks noGrp="1"/>
          </p:cNvSpPr>
          <p:nvPr>
            <p:ph type="sldNum" sz="quarter" idx="10"/>
          </p:nvPr>
        </p:nvSpPr>
        <p:spPr/>
        <p:txBody>
          <a:bodyPr/>
          <a:lstStyle/>
          <a:p>
            <a:fld id="{99E1E847-9707-45B7-AFED-DEE47E4C28F2}" type="slidenum">
              <a:rPr lang="en-US" smtClean="0"/>
              <a:pPr/>
              <a:t>7</a:t>
            </a:fld>
            <a:endParaRPr lang="en-US" dirty="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 Picture of Adam’s mom and 90 yr old grandma</a:t>
            </a:r>
            <a:r>
              <a:rPr lang="en-US" baseline="0" dirty="0" smtClean="0"/>
              <a:t>. If you would be embarrassed if your mother, grandma, or boss saw something you posted, then DON’T post it!</a:t>
            </a:r>
          </a:p>
          <a:p>
            <a:r>
              <a:rPr lang="en-US" baseline="0" dirty="0" smtClean="0"/>
              <a:t>- Protect client, customer, and company information. </a:t>
            </a:r>
            <a:endParaRPr lang="en-US" dirty="0"/>
          </a:p>
        </p:txBody>
      </p:sp>
      <p:sp>
        <p:nvSpPr>
          <p:cNvPr id="4" name="Slide Number Placeholder 3"/>
          <p:cNvSpPr>
            <a:spLocks noGrp="1"/>
          </p:cNvSpPr>
          <p:nvPr>
            <p:ph type="sldNum" sz="quarter" idx="10"/>
          </p:nvPr>
        </p:nvSpPr>
        <p:spPr/>
        <p:txBody>
          <a:bodyPr/>
          <a:lstStyle/>
          <a:p>
            <a:fld id="{99E1E847-9707-45B7-AFED-DEE47E4C28F2}" type="slidenum">
              <a:rPr lang="en-US" smtClean="0"/>
              <a:pPr/>
              <a:t>8</a:t>
            </a:fld>
            <a:endParaRPr lang="en-US" dirty="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1" indent="0" algn="l" defTabSz="914400" rtl="0" eaLnBrk="1" fontAlgn="auto" latinLnBrk="0" hangingPunct="1">
              <a:lnSpc>
                <a:spcPct val="100000"/>
              </a:lnSpc>
              <a:spcBef>
                <a:spcPts val="0"/>
              </a:spcBef>
              <a:spcAft>
                <a:spcPts val="0"/>
              </a:spcAft>
              <a:buClrTx/>
              <a:buSzTx/>
              <a:buFontTx/>
              <a:buNone/>
              <a:tabLst/>
              <a:defRPr/>
            </a:pPr>
            <a:r>
              <a:rPr lang="en-US" sz="1700" u="sng" dirty="0" smtClean="0">
                <a:hlinkClick r:id="rId3"/>
              </a:rPr>
              <a:t>http://www.slideshare.net/ghostvertizer/5-steps-to-implement-a-social-media-policy</a:t>
            </a:r>
            <a:endParaRPr lang="en-US" sz="1700" dirty="0" smtClean="0"/>
          </a:p>
          <a:p>
            <a:endParaRPr lang="en-US" dirty="0"/>
          </a:p>
        </p:txBody>
      </p:sp>
      <p:sp>
        <p:nvSpPr>
          <p:cNvPr id="4" name="Slide Number Placeholder 3"/>
          <p:cNvSpPr>
            <a:spLocks noGrp="1"/>
          </p:cNvSpPr>
          <p:nvPr>
            <p:ph type="sldNum" sz="quarter" idx="10"/>
          </p:nvPr>
        </p:nvSpPr>
        <p:spPr/>
        <p:txBody>
          <a:bodyPr/>
          <a:lstStyle/>
          <a:p>
            <a:fld id="{99E1E847-9707-45B7-AFED-DEE47E4C28F2}" type="slidenum">
              <a:rPr lang="en-US" smtClean="0"/>
              <a:pPr/>
              <a:t>12</a:t>
            </a:fld>
            <a:endParaRPr lang="en-US" dirty="0"/>
          </a:p>
        </p:txBody>
      </p:sp>
    </p:spTree>
    <p:extLst>
      <p:ext uri="{BB962C8B-B14F-4D97-AF65-F5344CB8AC3E}">
        <p14:creationId xmlns="" xmlns:p14="http://schemas.microsoft.com/office/powerpoint/2010/main" val="202797819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1" indent="0" algn="l" defTabSz="914400" rtl="0" eaLnBrk="1" fontAlgn="auto" latinLnBrk="0" hangingPunct="1">
              <a:lnSpc>
                <a:spcPct val="100000"/>
              </a:lnSpc>
              <a:spcBef>
                <a:spcPts val="0"/>
              </a:spcBef>
              <a:spcAft>
                <a:spcPts val="0"/>
              </a:spcAft>
              <a:buClrTx/>
              <a:buSzTx/>
              <a:buFontTx/>
              <a:buNone/>
              <a:tabLst/>
              <a:defRPr/>
            </a:pPr>
            <a:r>
              <a:rPr lang="en-US" sz="1700" u="sng" dirty="0" smtClean="0">
                <a:hlinkClick r:id="rId3"/>
              </a:rPr>
              <a:t>http://hr.blr.com/HR-news/HR-Administration/Electronic-Monitoring/11zbb01-How-Do-You-Enforce-Social-Media-Policies-/</a:t>
            </a:r>
            <a:endParaRPr lang="en-US" sz="1700" dirty="0" smtClean="0"/>
          </a:p>
          <a:p>
            <a:endParaRPr lang="en-US" dirty="0"/>
          </a:p>
        </p:txBody>
      </p:sp>
      <p:sp>
        <p:nvSpPr>
          <p:cNvPr id="4" name="Slide Number Placeholder 3"/>
          <p:cNvSpPr>
            <a:spLocks noGrp="1"/>
          </p:cNvSpPr>
          <p:nvPr>
            <p:ph type="sldNum" sz="quarter" idx="10"/>
          </p:nvPr>
        </p:nvSpPr>
        <p:spPr/>
        <p:txBody>
          <a:bodyPr/>
          <a:lstStyle/>
          <a:p>
            <a:fld id="{99E1E847-9707-45B7-AFED-DEE47E4C28F2}" type="slidenum">
              <a:rPr lang="en-US" smtClean="0"/>
              <a:pPr/>
              <a:t>13</a:t>
            </a:fld>
            <a:endParaRPr lang="en-US" dirty="0"/>
          </a:p>
        </p:txBody>
      </p:sp>
    </p:spTree>
    <p:extLst>
      <p:ext uri="{BB962C8B-B14F-4D97-AF65-F5344CB8AC3E}">
        <p14:creationId xmlns="" xmlns:p14="http://schemas.microsoft.com/office/powerpoint/2010/main" val="267157954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2135B624-E5E0-4D2B-90BF-538C4C68E718}" type="datetimeFigureOut">
              <a:rPr lang="en-US" smtClean="0"/>
              <a:pPr/>
              <a:t>12/7/2011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717A51D-E3C5-40F0-9BE8-1BCCF62F7B61}" type="slidenum">
              <a:rPr lang="en-US" smtClean="0"/>
              <a:pPr/>
              <a:t>‹#›</a:t>
            </a:fld>
            <a:endParaRPr lang="en-US" dirty="0"/>
          </a:p>
        </p:txBody>
      </p:sp>
    </p:spTree>
    <p:extLst>
      <p:ext uri="{BB962C8B-B14F-4D97-AF65-F5344CB8AC3E}">
        <p14:creationId xmlns="" xmlns:p14="http://schemas.microsoft.com/office/powerpoint/2010/main" val="10560036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2135B624-E5E0-4D2B-90BF-538C4C68E718}" type="datetimeFigureOut">
              <a:rPr lang="en-US" smtClean="0"/>
              <a:pPr/>
              <a:t>12/7/2011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717A51D-E3C5-40F0-9BE8-1BCCF62F7B61}" type="slidenum">
              <a:rPr lang="en-US" smtClean="0"/>
              <a:pPr/>
              <a:t>‹#›</a:t>
            </a:fld>
            <a:endParaRPr lang="en-US" dirty="0"/>
          </a:p>
        </p:txBody>
      </p:sp>
    </p:spTree>
    <p:extLst>
      <p:ext uri="{BB962C8B-B14F-4D97-AF65-F5344CB8AC3E}">
        <p14:creationId xmlns="" xmlns:p14="http://schemas.microsoft.com/office/powerpoint/2010/main" val="366893017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2135B624-E5E0-4D2B-90BF-538C4C68E718}" type="datetimeFigureOut">
              <a:rPr lang="en-US" smtClean="0"/>
              <a:pPr/>
              <a:t>12/7/2011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717A51D-E3C5-40F0-9BE8-1BCCF62F7B61}" type="slidenum">
              <a:rPr lang="en-US" smtClean="0"/>
              <a:pPr/>
              <a:t>‹#›</a:t>
            </a:fld>
            <a:endParaRPr lang="en-US" dirty="0"/>
          </a:p>
        </p:txBody>
      </p:sp>
    </p:spTree>
    <p:extLst>
      <p:ext uri="{BB962C8B-B14F-4D97-AF65-F5344CB8AC3E}">
        <p14:creationId xmlns="" xmlns:p14="http://schemas.microsoft.com/office/powerpoint/2010/main" val="136314888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2135B624-E5E0-4D2B-90BF-538C4C68E718}" type="datetimeFigureOut">
              <a:rPr lang="en-US" smtClean="0"/>
              <a:pPr/>
              <a:t>12/7/2011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3717A51D-E3C5-40F0-9BE8-1BCCF62F7B61}" type="slidenum">
              <a:rPr lang="en-US" smtClean="0"/>
              <a:pPr/>
              <a:t>‹#›</a:t>
            </a:fld>
            <a:endParaRPr lang="en-US" dirty="0"/>
          </a:p>
        </p:txBody>
      </p:sp>
    </p:spTree>
    <p:extLst>
      <p:ext uri="{BB962C8B-B14F-4D97-AF65-F5344CB8AC3E}">
        <p14:creationId xmlns="" xmlns:p14="http://schemas.microsoft.com/office/powerpoint/2010/main" val="57233869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2135B624-E5E0-4D2B-90BF-538C4C68E718}" type="datetimeFigureOut">
              <a:rPr lang="en-US" smtClean="0"/>
              <a:pPr/>
              <a:t>12/7/2011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3717A51D-E3C5-40F0-9BE8-1BCCF62F7B61}" type="slidenum">
              <a:rPr lang="en-US" smtClean="0"/>
              <a:pPr/>
              <a:t>‹#›</a:t>
            </a:fld>
            <a:endParaRPr lang="en-US" dirty="0"/>
          </a:p>
        </p:txBody>
      </p:sp>
    </p:spTree>
    <p:extLst>
      <p:ext uri="{BB962C8B-B14F-4D97-AF65-F5344CB8AC3E}">
        <p14:creationId xmlns="" xmlns:p14="http://schemas.microsoft.com/office/powerpoint/2010/main" val="129496494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2135B624-E5E0-4D2B-90BF-538C4C68E718}" type="datetimeFigureOut">
              <a:rPr lang="en-US" smtClean="0"/>
              <a:pPr/>
              <a:t>12/7/2011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3717A51D-E3C5-40F0-9BE8-1BCCF62F7B61}" type="slidenum">
              <a:rPr lang="en-US" smtClean="0"/>
              <a:pPr/>
              <a:t>‹#›</a:t>
            </a:fld>
            <a:endParaRPr lang="en-US" dirty="0"/>
          </a:p>
        </p:txBody>
      </p:sp>
    </p:spTree>
    <p:extLst>
      <p:ext uri="{BB962C8B-B14F-4D97-AF65-F5344CB8AC3E}">
        <p14:creationId xmlns="" xmlns:p14="http://schemas.microsoft.com/office/powerpoint/2010/main" val="416251482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135B624-E5E0-4D2B-90BF-538C4C68E718}" type="datetimeFigureOut">
              <a:rPr lang="en-US" smtClean="0"/>
              <a:pPr/>
              <a:t>12/7/2011</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3717A51D-E3C5-40F0-9BE8-1BCCF62F7B61}" type="slidenum">
              <a:rPr lang="en-US" smtClean="0"/>
              <a:pPr/>
              <a:t>‹#›</a:t>
            </a:fld>
            <a:endParaRPr lang="en-US" dirty="0"/>
          </a:p>
        </p:txBody>
      </p:sp>
    </p:spTree>
    <p:extLst>
      <p:ext uri="{BB962C8B-B14F-4D97-AF65-F5344CB8AC3E}">
        <p14:creationId xmlns="" xmlns:p14="http://schemas.microsoft.com/office/powerpoint/2010/main" val="23291090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2135B624-E5E0-4D2B-90BF-538C4C68E718}" type="datetimeFigureOut">
              <a:rPr lang="en-US" smtClean="0"/>
              <a:pPr/>
              <a:t>12/7/2011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3717A51D-E3C5-40F0-9BE8-1BCCF62F7B61}" type="slidenum">
              <a:rPr lang="en-US" smtClean="0"/>
              <a:pPr/>
              <a:t>‹#›</a:t>
            </a:fld>
            <a:endParaRPr lang="en-US" dirty="0"/>
          </a:p>
        </p:txBody>
      </p:sp>
    </p:spTree>
    <p:extLst>
      <p:ext uri="{BB962C8B-B14F-4D97-AF65-F5344CB8AC3E}">
        <p14:creationId xmlns="" xmlns:p14="http://schemas.microsoft.com/office/powerpoint/2010/main" val="27336845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2135B624-E5E0-4D2B-90BF-538C4C68E718}" type="datetimeFigureOut">
              <a:rPr lang="en-US" smtClean="0"/>
              <a:pPr/>
              <a:t>12/7/2011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3717A51D-E3C5-40F0-9BE8-1BCCF62F7B61}" type="slidenum">
              <a:rPr lang="en-US" smtClean="0"/>
              <a:pPr/>
              <a:t>‹#›</a:t>
            </a:fld>
            <a:endParaRPr lang="en-US" dirty="0"/>
          </a:p>
        </p:txBody>
      </p:sp>
    </p:spTree>
    <p:extLst>
      <p:ext uri="{BB962C8B-B14F-4D97-AF65-F5344CB8AC3E}">
        <p14:creationId xmlns="" xmlns:p14="http://schemas.microsoft.com/office/powerpoint/2010/main" val="298742803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2135B624-E5E0-4D2B-90BF-538C4C68E718}" type="datetimeFigureOut">
              <a:rPr lang="en-US" smtClean="0"/>
              <a:pPr/>
              <a:t>12/7/2011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717A51D-E3C5-40F0-9BE8-1BCCF62F7B61}" type="slidenum">
              <a:rPr lang="en-US" smtClean="0"/>
              <a:pPr/>
              <a:t>‹#›</a:t>
            </a:fld>
            <a:endParaRPr lang="en-US" dirty="0"/>
          </a:p>
        </p:txBody>
      </p:sp>
    </p:spTree>
    <p:extLst>
      <p:ext uri="{BB962C8B-B14F-4D97-AF65-F5344CB8AC3E}">
        <p14:creationId xmlns="" xmlns:p14="http://schemas.microsoft.com/office/powerpoint/2010/main" val="366986957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2135B624-E5E0-4D2B-90BF-538C4C68E718}" type="datetimeFigureOut">
              <a:rPr lang="en-US" smtClean="0"/>
              <a:pPr/>
              <a:t>12/7/2011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717A51D-E3C5-40F0-9BE8-1BCCF62F7B61}" type="slidenum">
              <a:rPr lang="en-US" smtClean="0"/>
              <a:pPr/>
              <a:t>‹#›</a:t>
            </a:fld>
            <a:endParaRPr lang="en-US" dirty="0"/>
          </a:p>
        </p:txBody>
      </p:sp>
    </p:spTree>
    <p:extLst>
      <p:ext uri="{BB962C8B-B14F-4D97-AF65-F5344CB8AC3E}">
        <p14:creationId xmlns="" xmlns:p14="http://schemas.microsoft.com/office/powerpoint/2010/main" val="114046740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135B624-E5E0-4D2B-90BF-538C4C68E718}" type="datetimeFigureOut">
              <a:rPr lang="en-US" smtClean="0"/>
              <a:pPr/>
              <a:t>12/7/2011</a:t>
            </a:fld>
            <a:endParaRPr lang="en-US" dirty="0"/>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717A51D-E3C5-40F0-9BE8-1BCCF62F7B61}" type="slidenum">
              <a:rPr lang="en-US" smtClean="0"/>
              <a:pPr/>
              <a:t>‹#›</a:t>
            </a:fld>
            <a:endParaRPr lang="en-US" dirty="0"/>
          </a:p>
        </p:txBody>
      </p:sp>
    </p:spTree>
    <p:extLst>
      <p:ext uri="{BB962C8B-B14F-4D97-AF65-F5344CB8AC3E}">
        <p14:creationId xmlns="" xmlns:p14="http://schemas.microsoft.com/office/powerpoint/2010/main" val="212215778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microsoft.com/office/2007/relationships/hdphoto" Target="../media/hdphoto1.wdp"/><Relationship Id="rId3" Type="http://schemas.openxmlformats.org/officeDocument/2006/relationships/image" Target="../media/image1.png"/><Relationship Id="rId7"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2.xml"/><Relationship Id="rId5" Type="http://schemas.openxmlformats.org/officeDocument/2006/relationships/image" Target="../media/image4.png"/><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image" Target="../media/image9.png"/><Relationship Id="rId7" Type="http://schemas.openxmlformats.org/officeDocument/2006/relationships/image" Target="../media/image13.png"/><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s>
</file>

<file path=ppt/slides/_rels/slide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image" Target="../media/image18.png"/><Relationship Id="rId5" Type="http://schemas.openxmlformats.org/officeDocument/2006/relationships/image" Target="../media/image17.png"/><Relationship Id="rId4" Type="http://schemas.openxmlformats.org/officeDocument/2006/relationships/image" Target="../media/image16.png"/></Relationships>
</file>

<file path=ppt/slides/_rels/slide8.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image" Target="../media/image20.png"/></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21.png"/><Relationship Id="rId1" Type="http://schemas.openxmlformats.org/officeDocument/2006/relationships/slideLayout" Target="../slideLayouts/slideLayout2.xml"/><Relationship Id="rId5" Type="http://schemas.openxmlformats.org/officeDocument/2006/relationships/image" Target="../media/image4.png"/><Relationship Id="rId4" Type="http://schemas.openxmlformats.org/officeDocument/2006/relationships/image" Target="../media/image3.png"/></Relationships>
</file>

<file path=ppt/slides/_rels/slide10.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10.xml"/><Relationship Id="rId1" Type="http://schemas.openxmlformats.org/officeDocument/2006/relationships/slideLayout" Target="../slideLayouts/slideLayout2.xml"/><Relationship Id="rId4" Type="http://schemas.microsoft.com/office/2007/relationships/hdphoto" Target="../media/hdphoto2.wdp"/></Relationships>
</file>

<file path=ppt/slides/_rels/slide14.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2" name="Picture 11"/>
          <p:cNvPicPr/>
          <p:nvPr/>
        </p:nvPicPr>
        <p:blipFill rotWithShape="1">
          <a:blip r:embed="rId3" cstate="print">
            <a:grayscl/>
          </a:blip>
          <a:srcRect l="10921" t="16315" r="34508" b="3629"/>
          <a:stretch/>
        </p:blipFill>
        <p:spPr>
          <a:xfrm>
            <a:off x="22746" y="1702558"/>
            <a:ext cx="6606654" cy="4769682"/>
          </a:xfrm>
          <a:prstGeom prst="rect">
            <a:avLst/>
          </a:prstGeom>
        </p:spPr>
      </p:pic>
      <p:sp>
        <p:nvSpPr>
          <p:cNvPr id="5" name="Rectangle 4"/>
          <p:cNvSpPr/>
          <p:nvPr/>
        </p:nvSpPr>
        <p:spPr>
          <a:xfrm>
            <a:off x="0" y="1447800"/>
            <a:ext cx="9144000" cy="228600"/>
          </a:xfrm>
          <a:prstGeom prst="rect">
            <a:avLst/>
          </a:prstGeom>
        </p:spPr>
        <p:style>
          <a:lnRef idx="1">
            <a:schemeClr val="accent3"/>
          </a:lnRef>
          <a:fillRef idx="3">
            <a:schemeClr val="accent3"/>
          </a:fillRef>
          <a:effectRef idx="2">
            <a:schemeClr val="accent3"/>
          </a:effectRef>
          <a:fontRef idx="minor">
            <a:schemeClr val="lt1"/>
          </a:fontRef>
        </p:style>
        <p:txBody>
          <a:bodyPr rtlCol="0" anchor="ctr"/>
          <a:lstStyle/>
          <a:p>
            <a:pPr algn="ctr"/>
            <a:endParaRPr lang="en-US" dirty="0"/>
          </a:p>
        </p:txBody>
      </p:sp>
      <p:pic>
        <p:nvPicPr>
          <p:cNvPr id="17" name="Picture 4"/>
          <p:cNvPicPr>
            <a:picLocks noChangeAspect="1" noChangeArrowheads="1"/>
          </p:cNvPicPr>
          <p:nvPr/>
        </p:nvPicPr>
        <p:blipFill>
          <a:blip r:embed="rId4" cstate="print">
            <a:extLst>
              <a:ext uri="{28A0092B-C50C-407E-A947-70E740481C1C}">
                <a14:useLocalDpi xmlns="" xmlns:a14="http://schemas.microsoft.com/office/drawing/2010/main" val="0"/>
              </a:ext>
            </a:extLst>
          </a:blip>
          <a:srcRect/>
          <a:stretch>
            <a:fillRect/>
          </a:stretch>
        </p:blipFill>
        <p:spPr bwMode="auto">
          <a:xfrm>
            <a:off x="7709997" y="828086"/>
            <a:ext cx="631864" cy="619714"/>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pic>
        <p:nvPicPr>
          <p:cNvPr id="18" name="Picture 5"/>
          <p:cNvPicPr>
            <a:picLocks noChangeAspect="1" noChangeArrowheads="1"/>
          </p:cNvPicPr>
          <p:nvPr/>
        </p:nvPicPr>
        <p:blipFill>
          <a:blip r:embed="rId5" cstate="print">
            <a:extLst>
              <a:ext uri="{28A0092B-C50C-407E-A947-70E740481C1C}">
                <a14:useLocalDpi xmlns="" xmlns:a14="http://schemas.microsoft.com/office/drawing/2010/main" val="0"/>
              </a:ext>
            </a:extLst>
          </a:blip>
          <a:srcRect/>
          <a:stretch>
            <a:fillRect/>
          </a:stretch>
        </p:blipFill>
        <p:spPr bwMode="auto">
          <a:xfrm>
            <a:off x="8448087" y="828086"/>
            <a:ext cx="619713" cy="619713"/>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pic>
        <p:nvPicPr>
          <p:cNvPr id="19" name="Picture 6"/>
          <p:cNvPicPr>
            <a:picLocks noChangeAspect="1" noChangeArrowheads="1"/>
          </p:cNvPicPr>
          <p:nvPr/>
        </p:nvPicPr>
        <p:blipFill>
          <a:blip r:embed="rId6" cstate="print">
            <a:extLst>
              <a:ext uri="{28A0092B-C50C-407E-A947-70E740481C1C}">
                <a14:useLocalDpi xmlns="" xmlns:a14="http://schemas.microsoft.com/office/drawing/2010/main" val="0"/>
              </a:ext>
            </a:extLst>
          </a:blip>
          <a:srcRect/>
          <a:stretch>
            <a:fillRect/>
          </a:stretch>
        </p:blipFill>
        <p:spPr bwMode="auto">
          <a:xfrm>
            <a:off x="6986894" y="828087"/>
            <a:ext cx="619713" cy="619713"/>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cxnSp>
        <p:nvCxnSpPr>
          <p:cNvPr id="3" name="Straight Connector 2"/>
          <p:cNvCxnSpPr/>
          <p:nvPr/>
        </p:nvCxnSpPr>
        <p:spPr>
          <a:xfrm>
            <a:off x="0" y="6477000"/>
            <a:ext cx="9144000" cy="0"/>
          </a:xfrm>
          <a:prstGeom prst="line">
            <a:avLst/>
          </a:prstGeom>
        </p:spPr>
        <p:style>
          <a:lnRef idx="2">
            <a:schemeClr val="accent3"/>
          </a:lnRef>
          <a:fillRef idx="0">
            <a:schemeClr val="accent3"/>
          </a:fillRef>
          <a:effectRef idx="1">
            <a:schemeClr val="accent3"/>
          </a:effectRef>
          <a:fontRef idx="minor">
            <a:schemeClr val="tx1"/>
          </a:fontRef>
        </p:style>
      </p:cxnSp>
      <p:pic>
        <p:nvPicPr>
          <p:cNvPr id="20" name="Picture 2"/>
          <p:cNvPicPr>
            <a:picLocks noChangeAspect="1" noChangeArrowheads="1"/>
          </p:cNvPicPr>
          <p:nvPr/>
        </p:nvPicPr>
        <p:blipFill>
          <a:blip r:embed="rId7" cstate="print">
            <a:extLst>
              <a:ext uri="{BEBA8EAE-BF5A-486C-A8C5-ECC9F3942E4B}">
                <a14:imgProps xmlns="" xmlns:a14="http://schemas.microsoft.com/office/drawing/2010/main">
                  <a14:imgLayer r:embed="rId8">
                    <a14:imgEffect>
                      <a14:backgroundRemoval t="9268" b="91707" l="9350" r="94309"/>
                    </a14:imgEffect>
                  </a14:imgLayer>
                </a14:imgProps>
              </a:ext>
              <a:ext uri="{28A0092B-C50C-407E-A947-70E740481C1C}">
                <a14:useLocalDpi xmlns="" xmlns:a14="http://schemas.microsoft.com/office/drawing/2010/main" val="0"/>
              </a:ext>
            </a:extLst>
          </a:blip>
          <a:srcRect/>
          <a:stretch>
            <a:fillRect/>
          </a:stretch>
        </p:blipFill>
        <p:spPr bwMode="auto">
          <a:xfrm rot="20571953">
            <a:off x="6555106" y="2313836"/>
            <a:ext cx="2588894" cy="2195512"/>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sp>
        <p:nvSpPr>
          <p:cNvPr id="2" name="TextBox 1"/>
          <p:cNvSpPr txBox="1"/>
          <p:nvPr/>
        </p:nvSpPr>
        <p:spPr>
          <a:xfrm>
            <a:off x="457200" y="182880"/>
            <a:ext cx="7849554" cy="1077218"/>
          </a:xfrm>
          <a:prstGeom prst="rect">
            <a:avLst/>
          </a:prstGeom>
          <a:noFill/>
        </p:spPr>
        <p:txBody>
          <a:bodyPr wrap="square" rtlCol="0">
            <a:spAutoFit/>
          </a:bodyPr>
          <a:lstStyle/>
          <a:p>
            <a:r>
              <a:rPr lang="en-US" sz="3200" b="1" spc="150" dirty="0" smtClean="0">
                <a:ln w="11430"/>
                <a:solidFill>
                  <a:schemeClr val="accent3">
                    <a:lumMod val="75000"/>
                  </a:schemeClr>
                </a:solidFill>
                <a:effectLst>
                  <a:outerShdw blurRad="25400" algn="tl" rotWithShape="0">
                    <a:srgbClr val="000000">
                      <a:alpha val="43000"/>
                    </a:srgbClr>
                  </a:outerShdw>
                </a:effectLst>
                <a:latin typeface="Bangle Condensed" pitchFamily="34" charset="0"/>
                <a:ea typeface="Balloon-Poster-Xbold" pitchFamily="2" charset="0"/>
              </a:rPr>
              <a:t>D</a:t>
            </a:r>
            <a:r>
              <a:rPr lang="en-US" sz="2800" b="1" spc="150" dirty="0" smtClean="0">
                <a:ln w="11430"/>
                <a:solidFill>
                  <a:schemeClr val="accent3">
                    <a:lumMod val="75000"/>
                  </a:schemeClr>
                </a:solidFill>
                <a:effectLst>
                  <a:outerShdw blurRad="25400" algn="tl" rotWithShape="0">
                    <a:srgbClr val="000000">
                      <a:alpha val="43000"/>
                    </a:srgbClr>
                  </a:outerShdw>
                </a:effectLst>
                <a:latin typeface="Bangle Condensed" pitchFamily="34" charset="0"/>
                <a:ea typeface="Balloon-Poster-Xbold" pitchFamily="2" charset="0"/>
              </a:rPr>
              <a:t>EVELOPING</a:t>
            </a:r>
            <a:r>
              <a:rPr lang="en-US" sz="3200" b="1" spc="150" dirty="0" smtClean="0">
                <a:ln w="11430"/>
                <a:solidFill>
                  <a:schemeClr val="accent3">
                    <a:lumMod val="75000"/>
                  </a:schemeClr>
                </a:solidFill>
                <a:effectLst>
                  <a:outerShdw blurRad="25400" algn="tl" rotWithShape="0">
                    <a:srgbClr val="000000">
                      <a:alpha val="43000"/>
                    </a:srgbClr>
                  </a:outerShdw>
                </a:effectLst>
                <a:latin typeface="Bangle Condensed" pitchFamily="34" charset="0"/>
                <a:ea typeface="Balloon-Poster-Xbold" pitchFamily="2" charset="0"/>
              </a:rPr>
              <a:t> A S</a:t>
            </a:r>
            <a:r>
              <a:rPr lang="en-US" sz="2800" b="1" spc="150" dirty="0" smtClean="0">
                <a:ln w="11430"/>
                <a:solidFill>
                  <a:schemeClr val="accent3">
                    <a:lumMod val="75000"/>
                  </a:schemeClr>
                </a:solidFill>
                <a:effectLst>
                  <a:outerShdw blurRad="25400" algn="tl" rotWithShape="0">
                    <a:srgbClr val="000000">
                      <a:alpha val="43000"/>
                    </a:srgbClr>
                  </a:outerShdw>
                </a:effectLst>
                <a:latin typeface="Bangle Condensed" pitchFamily="34" charset="0"/>
                <a:ea typeface="Balloon-Poster-Xbold" pitchFamily="2" charset="0"/>
              </a:rPr>
              <a:t>OCIAL</a:t>
            </a:r>
            <a:r>
              <a:rPr lang="en-US" sz="3200" b="1" spc="150" dirty="0" smtClean="0">
                <a:ln w="11430"/>
                <a:solidFill>
                  <a:schemeClr val="accent3">
                    <a:lumMod val="75000"/>
                  </a:schemeClr>
                </a:solidFill>
                <a:effectLst>
                  <a:outerShdw blurRad="25400" algn="tl" rotWithShape="0">
                    <a:srgbClr val="000000">
                      <a:alpha val="43000"/>
                    </a:srgbClr>
                  </a:outerShdw>
                </a:effectLst>
                <a:latin typeface="Bangle Condensed" pitchFamily="34" charset="0"/>
                <a:ea typeface="Balloon-Poster-Xbold" pitchFamily="2" charset="0"/>
              </a:rPr>
              <a:t> M</a:t>
            </a:r>
            <a:r>
              <a:rPr lang="en-US" sz="2800" b="1" spc="150" dirty="0" smtClean="0">
                <a:ln w="11430"/>
                <a:solidFill>
                  <a:schemeClr val="accent3">
                    <a:lumMod val="75000"/>
                  </a:schemeClr>
                </a:solidFill>
                <a:effectLst>
                  <a:outerShdw blurRad="25400" algn="tl" rotWithShape="0">
                    <a:srgbClr val="000000">
                      <a:alpha val="43000"/>
                    </a:srgbClr>
                  </a:outerShdw>
                </a:effectLst>
                <a:latin typeface="Bangle Condensed" pitchFamily="34" charset="0"/>
                <a:ea typeface="Balloon-Poster-Xbold" pitchFamily="2" charset="0"/>
              </a:rPr>
              <a:t>EDIA </a:t>
            </a:r>
            <a:r>
              <a:rPr lang="en-US" sz="3200" b="1" spc="150" dirty="0" smtClean="0">
                <a:ln w="11430"/>
                <a:solidFill>
                  <a:schemeClr val="accent3">
                    <a:lumMod val="75000"/>
                  </a:schemeClr>
                </a:solidFill>
                <a:effectLst>
                  <a:outerShdw blurRad="25400" algn="tl" rotWithShape="0">
                    <a:srgbClr val="000000">
                      <a:alpha val="43000"/>
                    </a:srgbClr>
                  </a:outerShdw>
                </a:effectLst>
                <a:latin typeface="Bangle Condensed" pitchFamily="34" charset="0"/>
                <a:ea typeface="Balloon-Poster-Xbold" pitchFamily="2" charset="0"/>
              </a:rPr>
              <a:t>P</a:t>
            </a:r>
            <a:r>
              <a:rPr lang="en-US" sz="2800" b="1" spc="150" dirty="0" smtClean="0">
                <a:ln w="11430"/>
                <a:solidFill>
                  <a:schemeClr val="accent3">
                    <a:lumMod val="75000"/>
                  </a:schemeClr>
                </a:solidFill>
                <a:effectLst>
                  <a:outerShdw blurRad="25400" algn="tl" rotWithShape="0">
                    <a:srgbClr val="000000">
                      <a:alpha val="43000"/>
                    </a:srgbClr>
                  </a:outerShdw>
                </a:effectLst>
                <a:latin typeface="Bangle Condensed" pitchFamily="34" charset="0"/>
                <a:ea typeface="Balloon-Poster-Xbold" pitchFamily="2" charset="0"/>
              </a:rPr>
              <a:t>OLICY</a:t>
            </a:r>
            <a:r>
              <a:rPr lang="en-US" sz="3200" b="1" spc="150" dirty="0" smtClean="0">
                <a:ln w="11430"/>
                <a:solidFill>
                  <a:schemeClr val="accent3">
                    <a:lumMod val="75000"/>
                  </a:schemeClr>
                </a:solidFill>
                <a:effectLst>
                  <a:outerShdw blurRad="25400" algn="tl" rotWithShape="0">
                    <a:srgbClr val="000000">
                      <a:alpha val="43000"/>
                    </a:srgbClr>
                  </a:outerShdw>
                </a:effectLst>
                <a:latin typeface="Bangle Condensed" pitchFamily="34" charset="0"/>
                <a:ea typeface="Balloon-Poster-Xbold" pitchFamily="2" charset="0"/>
              </a:rPr>
              <a:t> F</a:t>
            </a:r>
            <a:r>
              <a:rPr lang="en-US" sz="2800" b="1" spc="150" dirty="0" smtClean="0">
                <a:ln w="11430"/>
                <a:solidFill>
                  <a:schemeClr val="accent3">
                    <a:lumMod val="75000"/>
                  </a:schemeClr>
                </a:solidFill>
                <a:effectLst>
                  <a:outerShdw blurRad="25400" algn="tl" rotWithShape="0">
                    <a:srgbClr val="000000">
                      <a:alpha val="43000"/>
                    </a:srgbClr>
                  </a:outerShdw>
                </a:effectLst>
                <a:latin typeface="Bangle Condensed" pitchFamily="34" charset="0"/>
                <a:ea typeface="Balloon-Poster-Xbold" pitchFamily="2" charset="0"/>
              </a:rPr>
              <a:t>OR</a:t>
            </a:r>
            <a:r>
              <a:rPr lang="en-US" sz="3200" b="1" spc="150" dirty="0" smtClean="0">
                <a:ln w="11430"/>
                <a:solidFill>
                  <a:schemeClr val="accent3">
                    <a:lumMod val="75000"/>
                  </a:schemeClr>
                </a:solidFill>
                <a:effectLst>
                  <a:outerShdw blurRad="25400" algn="tl" rotWithShape="0">
                    <a:srgbClr val="000000">
                      <a:alpha val="43000"/>
                    </a:srgbClr>
                  </a:outerShdw>
                </a:effectLst>
                <a:latin typeface="Bangle Condensed" pitchFamily="34" charset="0"/>
                <a:ea typeface="Balloon-Poster-Xbold" pitchFamily="2" charset="0"/>
              </a:rPr>
              <a:t> Y</a:t>
            </a:r>
            <a:r>
              <a:rPr lang="en-US" sz="2800" b="1" spc="150" dirty="0" smtClean="0">
                <a:ln w="11430"/>
                <a:solidFill>
                  <a:schemeClr val="accent3">
                    <a:lumMod val="75000"/>
                  </a:schemeClr>
                </a:solidFill>
                <a:effectLst>
                  <a:outerShdw blurRad="25400" algn="tl" rotWithShape="0">
                    <a:srgbClr val="000000">
                      <a:alpha val="43000"/>
                    </a:srgbClr>
                  </a:outerShdw>
                </a:effectLst>
                <a:latin typeface="Bangle Condensed" pitchFamily="34" charset="0"/>
                <a:ea typeface="Balloon-Poster-Xbold" pitchFamily="2" charset="0"/>
              </a:rPr>
              <a:t>OUR</a:t>
            </a:r>
            <a:r>
              <a:rPr lang="en-US" sz="3200" b="1" spc="150" dirty="0" smtClean="0">
                <a:ln w="11430"/>
                <a:solidFill>
                  <a:schemeClr val="accent3">
                    <a:lumMod val="75000"/>
                  </a:schemeClr>
                </a:solidFill>
                <a:effectLst>
                  <a:outerShdw blurRad="25400" algn="tl" rotWithShape="0">
                    <a:srgbClr val="000000">
                      <a:alpha val="43000"/>
                    </a:srgbClr>
                  </a:outerShdw>
                </a:effectLst>
                <a:latin typeface="Bangle Condensed" pitchFamily="34" charset="0"/>
                <a:ea typeface="Balloon-Poster-Xbold" pitchFamily="2" charset="0"/>
              </a:rPr>
              <a:t> O</a:t>
            </a:r>
            <a:r>
              <a:rPr lang="en-US" sz="2800" b="1" spc="150" dirty="0" smtClean="0">
                <a:ln w="11430"/>
                <a:solidFill>
                  <a:schemeClr val="accent3">
                    <a:lumMod val="75000"/>
                  </a:schemeClr>
                </a:solidFill>
                <a:effectLst>
                  <a:outerShdw blurRad="25400" algn="tl" rotWithShape="0">
                    <a:srgbClr val="000000">
                      <a:alpha val="43000"/>
                    </a:srgbClr>
                  </a:outerShdw>
                </a:effectLst>
                <a:latin typeface="Bangle Condensed" pitchFamily="34" charset="0"/>
                <a:ea typeface="Balloon-Poster-Xbold" pitchFamily="2" charset="0"/>
              </a:rPr>
              <a:t>RGANIZATION</a:t>
            </a:r>
            <a:endParaRPr lang="en-US" sz="3200" dirty="0">
              <a:solidFill>
                <a:schemeClr val="accent3">
                  <a:lumMod val="75000"/>
                </a:schemeClr>
              </a:solidFill>
              <a:latin typeface="Bangle Condensed" pitchFamily="34" charset="0"/>
            </a:endParaRPr>
          </a:p>
        </p:txBody>
      </p:sp>
      <p:sp>
        <p:nvSpPr>
          <p:cNvPr id="13" name="TextBox 12"/>
          <p:cNvSpPr txBox="1"/>
          <p:nvPr/>
        </p:nvSpPr>
        <p:spPr>
          <a:xfrm>
            <a:off x="6629400" y="4648200"/>
            <a:ext cx="2362200" cy="1446550"/>
          </a:xfrm>
          <a:prstGeom prst="rect">
            <a:avLst/>
          </a:prstGeom>
          <a:noFill/>
        </p:spPr>
        <p:txBody>
          <a:bodyPr wrap="square" rtlCol="0">
            <a:spAutoFit/>
          </a:bodyPr>
          <a:lstStyle/>
          <a:p>
            <a:r>
              <a:rPr lang="en-US" b="1" dirty="0" smtClean="0">
                <a:solidFill>
                  <a:schemeClr val="tx2"/>
                </a:solidFill>
              </a:rPr>
              <a:t>T</a:t>
            </a:r>
            <a:r>
              <a:rPr lang="en-US" sz="1600" b="1" dirty="0" smtClean="0">
                <a:solidFill>
                  <a:schemeClr val="tx2"/>
                </a:solidFill>
              </a:rPr>
              <a:t>EAM</a:t>
            </a:r>
            <a:r>
              <a:rPr lang="en-US" b="1" dirty="0" smtClean="0">
                <a:solidFill>
                  <a:schemeClr val="tx2"/>
                </a:solidFill>
              </a:rPr>
              <a:t> S</a:t>
            </a:r>
            <a:r>
              <a:rPr lang="en-US" sz="1600" b="1" dirty="0" smtClean="0">
                <a:solidFill>
                  <a:schemeClr val="tx2"/>
                </a:solidFill>
              </a:rPr>
              <a:t>EVEN</a:t>
            </a:r>
          </a:p>
          <a:p>
            <a:r>
              <a:rPr lang="en-US" sz="1400" b="1" dirty="0" smtClean="0">
                <a:solidFill>
                  <a:schemeClr val="tx2"/>
                </a:solidFill>
              </a:rPr>
              <a:t>    Kristen Vorwaller</a:t>
            </a:r>
          </a:p>
          <a:p>
            <a:r>
              <a:rPr lang="en-US" sz="1400" b="1" dirty="0" smtClean="0">
                <a:solidFill>
                  <a:schemeClr val="tx2"/>
                </a:solidFill>
              </a:rPr>
              <a:t>    Sue Mortensen</a:t>
            </a:r>
          </a:p>
          <a:p>
            <a:r>
              <a:rPr lang="en-US" sz="1400" b="1" dirty="0" smtClean="0">
                <a:solidFill>
                  <a:schemeClr val="tx2"/>
                </a:solidFill>
              </a:rPr>
              <a:t>     Adam Cowie</a:t>
            </a:r>
          </a:p>
          <a:p>
            <a:r>
              <a:rPr lang="en-US" sz="1400" b="1" dirty="0" smtClean="0">
                <a:solidFill>
                  <a:schemeClr val="tx2"/>
                </a:solidFill>
              </a:rPr>
              <a:t>     Randy Tucker</a:t>
            </a:r>
          </a:p>
          <a:p>
            <a:r>
              <a:rPr lang="en-US" sz="1400" b="1" dirty="0" smtClean="0">
                <a:solidFill>
                  <a:schemeClr val="tx2"/>
                </a:solidFill>
              </a:rPr>
              <a:t>     Ben Hayes</a:t>
            </a:r>
            <a:endParaRPr lang="en-US" b="1" dirty="0">
              <a:solidFill>
                <a:schemeClr val="tx2"/>
              </a:solidFill>
            </a:endParaRPr>
          </a:p>
        </p:txBody>
      </p:sp>
    </p:spTree>
    <p:extLst>
      <p:ext uri="{BB962C8B-B14F-4D97-AF65-F5344CB8AC3E}">
        <p14:creationId xmlns="" xmlns:p14="http://schemas.microsoft.com/office/powerpoint/2010/main" val="32731966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500" fill="hold"/>
                                        <p:tgtEl>
                                          <p:spTgt spid="13"/>
                                        </p:tgtEl>
                                        <p:attrNameLst>
                                          <p:attrName>ppt_x</p:attrName>
                                        </p:attrNameLst>
                                      </p:cBhvr>
                                      <p:tavLst>
                                        <p:tav tm="0">
                                          <p:val>
                                            <p:strVal val="#ppt_x"/>
                                          </p:val>
                                        </p:tav>
                                        <p:tav tm="100000">
                                          <p:val>
                                            <p:strVal val="#ppt_x"/>
                                          </p:val>
                                        </p:tav>
                                      </p:tavLst>
                                    </p:anim>
                                    <p:anim calcmode="lin" valueType="num">
                                      <p:cBhvr additive="base">
                                        <p:cTn id="8"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0" y="0"/>
            <a:ext cx="9144000" cy="1447800"/>
          </a:xfrm>
          <a:prstGeom prst="rect">
            <a:avLst/>
          </a:prstGeom>
          <a:solidFill>
            <a:schemeClr val="tx1">
              <a:lumMod val="65000"/>
              <a:lumOff val="3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Bangle Wide" pitchFamily="2" charset="0"/>
            </a:endParaRPr>
          </a:p>
        </p:txBody>
      </p:sp>
      <p:sp>
        <p:nvSpPr>
          <p:cNvPr id="5" name="Rectangle 4"/>
          <p:cNvSpPr/>
          <p:nvPr/>
        </p:nvSpPr>
        <p:spPr>
          <a:xfrm>
            <a:off x="0" y="1447800"/>
            <a:ext cx="9144000" cy="228600"/>
          </a:xfrm>
          <a:prstGeom prst="rect">
            <a:avLst/>
          </a:prstGeom>
        </p:spPr>
        <p:style>
          <a:lnRef idx="1">
            <a:schemeClr val="accent3"/>
          </a:lnRef>
          <a:fillRef idx="3">
            <a:schemeClr val="accent3"/>
          </a:fillRef>
          <a:effectRef idx="2">
            <a:schemeClr val="accent3"/>
          </a:effectRef>
          <a:fontRef idx="minor">
            <a:schemeClr val="lt1"/>
          </a:fontRef>
        </p:style>
        <p:txBody>
          <a:bodyPr rtlCol="0" anchor="ctr"/>
          <a:lstStyle/>
          <a:p>
            <a:pPr algn="ctr"/>
            <a:endParaRPr lang="en-US" dirty="0"/>
          </a:p>
        </p:txBody>
      </p:sp>
      <p:sp>
        <p:nvSpPr>
          <p:cNvPr id="7" name="Rectangle 6"/>
          <p:cNvSpPr/>
          <p:nvPr/>
        </p:nvSpPr>
        <p:spPr>
          <a:xfrm>
            <a:off x="-35859" y="6324600"/>
            <a:ext cx="9144000" cy="76200"/>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p:cNvSpPr/>
          <p:nvPr/>
        </p:nvSpPr>
        <p:spPr>
          <a:xfrm flipV="1">
            <a:off x="-40342" y="6395277"/>
            <a:ext cx="9144000" cy="45719"/>
          </a:xfrm>
          <a:prstGeom prst="rect">
            <a:avLst/>
          </a:prstGeom>
        </p:spPr>
        <p:style>
          <a:lnRef idx="1">
            <a:schemeClr val="accent3"/>
          </a:lnRef>
          <a:fillRef idx="3">
            <a:schemeClr val="accent3"/>
          </a:fillRef>
          <a:effectRef idx="2">
            <a:schemeClr val="accent3"/>
          </a:effectRef>
          <a:fontRef idx="minor">
            <a:schemeClr val="lt1"/>
          </a:fontRef>
        </p:style>
        <p:txBody>
          <a:bodyPr rtlCol="0" anchor="ctr"/>
          <a:lstStyle/>
          <a:p>
            <a:pPr algn="ctr"/>
            <a:endParaRPr lang="en-US" dirty="0"/>
          </a:p>
        </p:txBody>
      </p:sp>
      <p:sp>
        <p:nvSpPr>
          <p:cNvPr id="9" name="Rounded Rectangle 8"/>
          <p:cNvSpPr/>
          <p:nvPr/>
        </p:nvSpPr>
        <p:spPr>
          <a:xfrm>
            <a:off x="242047" y="5867400"/>
            <a:ext cx="1295400" cy="914400"/>
          </a:xfrm>
          <a:prstGeom prst="roundRect">
            <a:avLst/>
          </a:prstGeom>
          <a:solidFill>
            <a:schemeClr val="bg2"/>
          </a:solidFill>
          <a:ln>
            <a:solidFill>
              <a:schemeClr val="bg1"/>
            </a:solidFill>
          </a:ln>
          <a:scene3d>
            <a:camera prst="orthographicFront"/>
            <a:lightRig rig="threePt" dir="t"/>
          </a:scene3d>
          <a:sp3d>
            <a:bevelT w="114300" prst="hardEdg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smtClean="0">
                <a:solidFill>
                  <a:schemeClr val="tx1"/>
                </a:solidFill>
              </a:rPr>
              <a:t>Intro</a:t>
            </a:r>
            <a:endParaRPr lang="en-US" sz="2400" dirty="0">
              <a:solidFill>
                <a:schemeClr val="tx1"/>
              </a:solidFill>
            </a:endParaRPr>
          </a:p>
        </p:txBody>
      </p:sp>
      <p:sp>
        <p:nvSpPr>
          <p:cNvPr id="10" name="TextBox 9"/>
          <p:cNvSpPr txBox="1"/>
          <p:nvPr/>
        </p:nvSpPr>
        <p:spPr>
          <a:xfrm>
            <a:off x="1905000" y="6488668"/>
            <a:ext cx="1600200" cy="369332"/>
          </a:xfrm>
          <a:prstGeom prst="rect">
            <a:avLst/>
          </a:prstGeom>
          <a:noFill/>
        </p:spPr>
        <p:txBody>
          <a:bodyPr wrap="square" rtlCol="0">
            <a:spAutoFit/>
          </a:bodyPr>
          <a:lstStyle/>
          <a:p>
            <a:r>
              <a:rPr lang="en-US" dirty="0" smtClean="0"/>
              <a:t>Development</a:t>
            </a:r>
            <a:endParaRPr lang="en-US" dirty="0"/>
          </a:p>
        </p:txBody>
      </p:sp>
      <p:sp>
        <p:nvSpPr>
          <p:cNvPr id="12" name="TextBox 11"/>
          <p:cNvSpPr txBox="1"/>
          <p:nvPr/>
        </p:nvSpPr>
        <p:spPr>
          <a:xfrm>
            <a:off x="7456363" y="6487016"/>
            <a:ext cx="1609165" cy="369332"/>
          </a:xfrm>
          <a:prstGeom prst="rect">
            <a:avLst/>
          </a:prstGeom>
          <a:noFill/>
        </p:spPr>
        <p:txBody>
          <a:bodyPr wrap="square" rtlCol="0">
            <a:spAutoFit/>
          </a:bodyPr>
          <a:lstStyle/>
          <a:p>
            <a:r>
              <a:rPr lang="en-US" dirty="0" smtClean="0"/>
              <a:t>Conclusion</a:t>
            </a:r>
            <a:endParaRPr lang="en-US" dirty="0"/>
          </a:p>
        </p:txBody>
      </p:sp>
      <p:sp>
        <p:nvSpPr>
          <p:cNvPr id="13" name="TextBox 12"/>
          <p:cNvSpPr txBox="1"/>
          <p:nvPr/>
        </p:nvSpPr>
        <p:spPr>
          <a:xfrm>
            <a:off x="3886200" y="6491372"/>
            <a:ext cx="1143000" cy="369332"/>
          </a:xfrm>
          <a:prstGeom prst="rect">
            <a:avLst/>
          </a:prstGeom>
          <a:noFill/>
        </p:spPr>
        <p:txBody>
          <a:bodyPr wrap="square" rtlCol="0">
            <a:spAutoFit/>
          </a:bodyPr>
          <a:lstStyle/>
          <a:p>
            <a:r>
              <a:rPr lang="en-US" dirty="0" smtClean="0"/>
              <a:t>Legalities</a:t>
            </a:r>
            <a:endParaRPr lang="en-US" dirty="0"/>
          </a:p>
        </p:txBody>
      </p:sp>
      <p:sp>
        <p:nvSpPr>
          <p:cNvPr id="14" name="TextBox 13"/>
          <p:cNvSpPr txBox="1"/>
          <p:nvPr/>
        </p:nvSpPr>
        <p:spPr>
          <a:xfrm>
            <a:off x="5342965" y="6488668"/>
            <a:ext cx="1972235" cy="369332"/>
          </a:xfrm>
          <a:prstGeom prst="rect">
            <a:avLst/>
          </a:prstGeom>
          <a:noFill/>
        </p:spPr>
        <p:txBody>
          <a:bodyPr wrap="square" rtlCol="0">
            <a:spAutoFit/>
          </a:bodyPr>
          <a:lstStyle/>
          <a:p>
            <a:r>
              <a:rPr lang="en-US" dirty="0" smtClean="0"/>
              <a:t>Implementation</a:t>
            </a:r>
            <a:endParaRPr lang="en-US" dirty="0"/>
          </a:p>
        </p:txBody>
      </p:sp>
      <p:sp>
        <p:nvSpPr>
          <p:cNvPr id="2" name="TextBox 1"/>
          <p:cNvSpPr txBox="1"/>
          <p:nvPr/>
        </p:nvSpPr>
        <p:spPr>
          <a:xfrm>
            <a:off x="457200" y="731520"/>
            <a:ext cx="8444753" cy="646331"/>
          </a:xfrm>
          <a:prstGeom prst="rect">
            <a:avLst/>
          </a:prstGeom>
          <a:noFill/>
        </p:spPr>
        <p:txBody>
          <a:bodyPr wrap="square" rtlCol="0">
            <a:spAutoFit/>
          </a:bodyPr>
          <a:lstStyle/>
          <a:p>
            <a:r>
              <a:rPr lang="en-US" sz="3600" b="1" dirty="0" smtClean="0">
                <a:solidFill>
                  <a:schemeClr val="accent3"/>
                </a:solidFill>
                <a:latin typeface="Bangle Condensed"/>
              </a:rPr>
              <a:t>Goals And Expectations</a:t>
            </a:r>
            <a:endParaRPr lang="en-US" sz="3600" b="1" dirty="0">
              <a:solidFill>
                <a:schemeClr val="accent3"/>
              </a:solidFill>
              <a:latin typeface="Bangle Condensed"/>
            </a:endParaRPr>
          </a:p>
        </p:txBody>
      </p:sp>
      <p:sp>
        <p:nvSpPr>
          <p:cNvPr id="16" name="TextBox 15"/>
          <p:cNvSpPr txBox="1"/>
          <p:nvPr/>
        </p:nvSpPr>
        <p:spPr>
          <a:xfrm>
            <a:off x="914400" y="1920240"/>
            <a:ext cx="6400800" cy="822960"/>
          </a:xfrm>
          <a:prstGeom prst="rect">
            <a:avLst/>
          </a:prstGeom>
          <a:noFill/>
        </p:spPr>
        <p:txBody>
          <a:bodyPr wrap="square" rtlCol="0">
            <a:spAutoFit/>
          </a:bodyPr>
          <a:lstStyle/>
          <a:p>
            <a:pPr marL="285750" indent="-285750"/>
            <a:r>
              <a:rPr lang="en-US" sz="2400" b="1" dirty="0" smtClean="0"/>
              <a:t>Assist You in Forming Social Media Policy for Your Organization</a:t>
            </a:r>
            <a:endParaRPr lang="en-US" sz="2400" b="1" dirty="0"/>
          </a:p>
        </p:txBody>
      </p:sp>
      <p:pic>
        <p:nvPicPr>
          <p:cNvPr id="18" name="Picture 4"/>
          <p:cNvPicPr>
            <a:picLocks noChangeAspect="1" noChangeArrowheads="1"/>
          </p:cNvPicPr>
          <p:nvPr/>
        </p:nvPicPr>
        <p:blipFill>
          <a:blip r:embed="rId3" cstate="print">
            <a:extLst>
              <a:ext uri="{28A0092B-C50C-407E-A947-70E740481C1C}">
                <a14:useLocalDpi xmlns="" xmlns:a14="http://schemas.microsoft.com/office/drawing/2010/main" val="0"/>
              </a:ext>
            </a:extLst>
          </a:blip>
          <a:srcRect/>
          <a:stretch>
            <a:fillRect/>
          </a:stretch>
        </p:blipFill>
        <p:spPr bwMode="auto">
          <a:xfrm>
            <a:off x="7709997" y="828086"/>
            <a:ext cx="631864" cy="619714"/>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pic>
        <p:nvPicPr>
          <p:cNvPr id="19" name="Picture 5"/>
          <p:cNvPicPr>
            <a:picLocks noChangeAspect="1" noChangeArrowheads="1"/>
          </p:cNvPicPr>
          <p:nvPr/>
        </p:nvPicPr>
        <p:blipFill>
          <a:blip r:embed="rId4" cstate="print">
            <a:extLst>
              <a:ext uri="{28A0092B-C50C-407E-A947-70E740481C1C}">
                <a14:useLocalDpi xmlns="" xmlns:a14="http://schemas.microsoft.com/office/drawing/2010/main" val="0"/>
              </a:ext>
            </a:extLst>
          </a:blip>
          <a:srcRect/>
          <a:stretch>
            <a:fillRect/>
          </a:stretch>
        </p:blipFill>
        <p:spPr bwMode="auto">
          <a:xfrm>
            <a:off x="8448087" y="828086"/>
            <a:ext cx="619713" cy="619713"/>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pic>
        <p:nvPicPr>
          <p:cNvPr id="20" name="Picture 6"/>
          <p:cNvPicPr>
            <a:picLocks noChangeAspect="1" noChangeArrowheads="1"/>
          </p:cNvPicPr>
          <p:nvPr/>
        </p:nvPicPr>
        <p:blipFill>
          <a:blip r:embed="rId5" cstate="print">
            <a:extLst>
              <a:ext uri="{28A0092B-C50C-407E-A947-70E740481C1C}">
                <a14:useLocalDpi xmlns="" xmlns:a14="http://schemas.microsoft.com/office/drawing/2010/main" val="0"/>
              </a:ext>
            </a:extLst>
          </a:blip>
          <a:srcRect/>
          <a:stretch>
            <a:fillRect/>
          </a:stretch>
        </p:blipFill>
        <p:spPr bwMode="auto">
          <a:xfrm>
            <a:off x="6986894" y="828087"/>
            <a:ext cx="619713" cy="619713"/>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sp>
        <p:nvSpPr>
          <p:cNvPr id="17" name="TextBox 16"/>
          <p:cNvSpPr txBox="1"/>
          <p:nvPr/>
        </p:nvSpPr>
        <p:spPr>
          <a:xfrm>
            <a:off x="1371600" y="2819400"/>
            <a:ext cx="8001000" cy="1938992"/>
          </a:xfrm>
          <a:prstGeom prst="rect">
            <a:avLst/>
          </a:prstGeom>
          <a:noFill/>
        </p:spPr>
        <p:txBody>
          <a:bodyPr wrap="square" rtlCol="0">
            <a:spAutoFit/>
          </a:bodyPr>
          <a:lstStyle/>
          <a:p>
            <a:pPr lvl="0">
              <a:lnSpc>
                <a:spcPct val="150000"/>
              </a:lnSpc>
              <a:buFont typeface="Arial" pitchFamily="34" charset="0"/>
              <a:buChar char="•"/>
            </a:pPr>
            <a:r>
              <a:rPr lang="en-US" sz="2000" dirty="0" smtClean="0"/>
              <a:t>    Articulate the purpose for creating a social media </a:t>
            </a:r>
            <a:r>
              <a:rPr lang="en-US" sz="2000" dirty="0" smtClean="0"/>
              <a:t>policy</a:t>
            </a:r>
            <a:endParaRPr lang="en-US" sz="2000" dirty="0" smtClean="0"/>
          </a:p>
          <a:p>
            <a:pPr lvl="0">
              <a:lnSpc>
                <a:spcPct val="150000"/>
              </a:lnSpc>
              <a:buFont typeface="Arial" pitchFamily="34" charset="0"/>
              <a:buChar char="•"/>
            </a:pPr>
            <a:r>
              <a:rPr lang="en-US" sz="2000" dirty="0" smtClean="0"/>
              <a:t>    Understand the elements of an effective policy</a:t>
            </a:r>
          </a:p>
          <a:p>
            <a:pPr>
              <a:lnSpc>
                <a:spcPct val="150000"/>
              </a:lnSpc>
              <a:buFont typeface="Arial" pitchFamily="34" charset="0"/>
              <a:buChar char="•"/>
            </a:pPr>
            <a:r>
              <a:rPr lang="en-US" sz="2000" dirty="0" smtClean="0"/>
              <a:t>    Stay current with legal issues and comprehend the risks</a:t>
            </a:r>
          </a:p>
          <a:p>
            <a:pPr>
              <a:lnSpc>
                <a:spcPct val="150000"/>
              </a:lnSpc>
              <a:buFont typeface="Arial" pitchFamily="34" charset="0"/>
              <a:buChar char="•"/>
            </a:pPr>
            <a:r>
              <a:rPr lang="en-US" sz="2000" dirty="0" smtClean="0"/>
              <a:t>    Determine implementation strategies</a:t>
            </a:r>
            <a:endParaRPr lang="en-US" sz="2000" dirty="0"/>
          </a:p>
        </p:txBody>
      </p:sp>
      <p:sp>
        <p:nvSpPr>
          <p:cNvPr id="3" name="TextBox 2"/>
          <p:cNvSpPr txBox="1"/>
          <p:nvPr/>
        </p:nvSpPr>
        <p:spPr>
          <a:xfrm>
            <a:off x="914400" y="4876800"/>
            <a:ext cx="7696200" cy="461665"/>
          </a:xfrm>
          <a:prstGeom prst="rect">
            <a:avLst/>
          </a:prstGeom>
          <a:noFill/>
        </p:spPr>
        <p:txBody>
          <a:bodyPr wrap="square" rtlCol="0">
            <a:spAutoFit/>
          </a:bodyPr>
          <a:lstStyle/>
          <a:p>
            <a:pPr marL="285750" indent="-285750"/>
            <a:r>
              <a:rPr lang="en-US" sz="2400" b="1" dirty="0" smtClean="0"/>
              <a:t>Develop Your Organization’s Policy for Social Media </a:t>
            </a:r>
            <a:endParaRPr lang="en-US" sz="2400" b="1" dirty="0"/>
          </a:p>
        </p:txBody>
      </p:sp>
    </p:spTree>
    <p:extLst>
      <p:ext uri="{BB962C8B-B14F-4D97-AF65-F5344CB8AC3E}">
        <p14:creationId xmlns="" xmlns:p14="http://schemas.microsoft.com/office/powerpoint/2010/main" val="27147107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7">
                                            <p:txEl>
                                              <p:pRg st="0" end="0"/>
                                            </p:txEl>
                                          </p:spTgt>
                                        </p:tgtEl>
                                        <p:attrNameLst>
                                          <p:attrName>style.visibility</p:attrName>
                                        </p:attrNameLst>
                                      </p:cBhvr>
                                      <p:to>
                                        <p:strVal val="visible"/>
                                      </p:to>
                                    </p:set>
                                    <p:animEffect transition="in" filter="fade">
                                      <p:cBhvr>
                                        <p:cTn id="7" dur="2000"/>
                                        <p:tgtEl>
                                          <p:spTgt spid="17">
                                            <p:txEl>
                                              <p:pRg st="0" end="0"/>
                                            </p:txEl>
                                          </p:spTgt>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7">
                                            <p:txEl>
                                              <p:pRg st="1" end="1"/>
                                            </p:txEl>
                                          </p:spTgt>
                                        </p:tgtEl>
                                        <p:attrNameLst>
                                          <p:attrName>style.visibility</p:attrName>
                                        </p:attrNameLst>
                                      </p:cBhvr>
                                      <p:to>
                                        <p:strVal val="visible"/>
                                      </p:to>
                                    </p:set>
                                    <p:animEffect transition="in" filter="fade">
                                      <p:cBhvr>
                                        <p:cTn id="10" dur="2000"/>
                                        <p:tgtEl>
                                          <p:spTgt spid="17">
                                            <p:txEl>
                                              <p:pRg st="1" end="1"/>
                                            </p:txEl>
                                          </p:spTgt>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17">
                                            <p:txEl>
                                              <p:pRg st="2" end="2"/>
                                            </p:txEl>
                                          </p:spTgt>
                                        </p:tgtEl>
                                        <p:attrNameLst>
                                          <p:attrName>style.visibility</p:attrName>
                                        </p:attrNameLst>
                                      </p:cBhvr>
                                      <p:to>
                                        <p:strVal val="visible"/>
                                      </p:to>
                                    </p:set>
                                    <p:animEffect transition="in" filter="fade">
                                      <p:cBhvr>
                                        <p:cTn id="13" dur="2000"/>
                                        <p:tgtEl>
                                          <p:spTgt spid="17">
                                            <p:txEl>
                                              <p:pRg st="2" end="2"/>
                                            </p:txEl>
                                          </p:spTgt>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17">
                                            <p:txEl>
                                              <p:pRg st="3" end="3"/>
                                            </p:txEl>
                                          </p:spTgt>
                                        </p:tgtEl>
                                        <p:attrNameLst>
                                          <p:attrName>style.visibility</p:attrName>
                                        </p:attrNameLst>
                                      </p:cBhvr>
                                      <p:to>
                                        <p:strVal val="visible"/>
                                      </p:to>
                                    </p:set>
                                    <p:animEffect transition="in" filter="fade">
                                      <p:cBhvr>
                                        <p:cTn id="16" dur="2000"/>
                                        <p:tgtEl>
                                          <p:spTgt spid="17">
                                            <p:txEl>
                                              <p:pRg st="3" end="3"/>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2" presetClass="entr" presetSubtype="2" fill="hold" grpId="0" nodeType="clickEffect">
                                  <p:stCondLst>
                                    <p:cond delay="0"/>
                                  </p:stCondLst>
                                  <p:childTnLst>
                                    <p:set>
                                      <p:cBhvr>
                                        <p:cTn id="20" dur="1" fill="hold">
                                          <p:stCondLst>
                                            <p:cond delay="0"/>
                                          </p:stCondLst>
                                        </p:cTn>
                                        <p:tgtEl>
                                          <p:spTgt spid="3"/>
                                        </p:tgtEl>
                                        <p:attrNameLst>
                                          <p:attrName>style.visibility</p:attrName>
                                        </p:attrNameLst>
                                      </p:cBhvr>
                                      <p:to>
                                        <p:strVal val="visible"/>
                                      </p:to>
                                    </p:set>
                                    <p:anim calcmode="lin" valueType="num">
                                      <p:cBhvr additive="base">
                                        <p:cTn id="21" dur="500" fill="hold"/>
                                        <p:tgtEl>
                                          <p:spTgt spid="3"/>
                                        </p:tgtEl>
                                        <p:attrNameLst>
                                          <p:attrName>ppt_x</p:attrName>
                                        </p:attrNameLst>
                                      </p:cBhvr>
                                      <p:tavLst>
                                        <p:tav tm="0">
                                          <p:val>
                                            <p:strVal val="1+#ppt_w/2"/>
                                          </p:val>
                                        </p:tav>
                                        <p:tav tm="100000">
                                          <p:val>
                                            <p:strVal val="#ppt_x"/>
                                          </p:val>
                                        </p:tav>
                                      </p:tavLst>
                                    </p:anim>
                                    <p:anim calcmode="lin" valueType="num">
                                      <p:cBhvr additive="base">
                                        <p:cTn id="22"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build="allAtOnce"/>
      <p:bldP spid="3"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31" name="Picture 7"/>
          <p:cNvPicPr>
            <a:picLocks noChangeAspect="1" noChangeArrowheads="1"/>
          </p:cNvPicPr>
          <p:nvPr/>
        </p:nvPicPr>
        <p:blipFill>
          <a:blip r:embed="rId3" cstate="print">
            <a:extLst>
              <a:ext uri="{28A0092B-C50C-407E-A947-70E740481C1C}">
                <a14:useLocalDpi xmlns="" xmlns:a14="http://schemas.microsoft.com/office/drawing/2010/main" val="0"/>
              </a:ext>
            </a:extLst>
          </a:blip>
          <a:srcRect/>
          <a:stretch>
            <a:fillRect/>
          </a:stretch>
        </p:blipFill>
        <p:spPr bwMode="auto">
          <a:xfrm>
            <a:off x="5638800" y="2934771"/>
            <a:ext cx="3274843" cy="2505255"/>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sp>
        <p:nvSpPr>
          <p:cNvPr id="7" name="Rectangle 6"/>
          <p:cNvSpPr/>
          <p:nvPr/>
        </p:nvSpPr>
        <p:spPr>
          <a:xfrm>
            <a:off x="0" y="0"/>
            <a:ext cx="9144000" cy="1447800"/>
          </a:xfrm>
          <a:prstGeom prst="rect">
            <a:avLst/>
          </a:prstGeom>
          <a:solidFill>
            <a:schemeClr val="tx1">
              <a:lumMod val="65000"/>
              <a:lumOff val="3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p:cNvSpPr/>
          <p:nvPr/>
        </p:nvSpPr>
        <p:spPr>
          <a:xfrm>
            <a:off x="0" y="1447800"/>
            <a:ext cx="9144000" cy="228600"/>
          </a:xfrm>
          <a:prstGeom prst="rect">
            <a:avLst/>
          </a:prstGeom>
        </p:spPr>
        <p:style>
          <a:lnRef idx="1">
            <a:schemeClr val="accent3"/>
          </a:lnRef>
          <a:fillRef idx="3">
            <a:schemeClr val="accent3"/>
          </a:fillRef>
          <a:effectRef idx="2">
            <a:schemeClr val="accent3"/>
          </a:effectRef>
          <a:fontRef idx="minor">
            <a:schemeClr val="lt1"/>
          </a:fontRef>
        </p:style>
        <p:txBody>
          <a:bodyPr rtlCol="0" anchor="ctr"/>
          <a:lstStyle/>
          <a:p>
            <a:pPr algn="ctr"/>
            <a:endParaRPr lang="en-US" dirty="0"/>
          </a:p>
        </p:txBody>
      </p:sp>
      <p:sp>
        <p:nvSpPr>
          <p:cNvPr id="9" name="Rectangle 8"/>
          <p:cNvSpPr/>
          <p:nvPr/>
        </p:nvSpPr>
        <p:spPr>
          <a:xfrm>
            <a:off x="-35859" y="6324600"/>
            <a:ext cx="9144000" cy="76200"/>
          </a:xfrm>
          <a:prstGeom prst="rect">
            <a:avLst/>
          </a:prstGeom>
          <a:solidFill>
            <a:schemeClr val="tx1">
              <a:lumMod val="65000"/>
              <a:lumOff val="3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p:cNvSpPr/>
          <p:nvPr/>
        </p:nvSpPr>
        <p:spPr>
          <a:xfrm flipV="1">
            <a:off x="-40342" y="6423213"/>
            <a:ext cx="9144000" cy="45719"/>
          </a:xfrm>
          <a:prstGeom prst="rect">
            <a:avLst/>
          </a:prstGeom>
        </p:spPr>
        <p:style>
          <a:lnRef idx="1">
            <a:schemeClr val="accent3"/>
          </a:lnRef>
          <a:fillRef idx="3">
            <a:schemeClr val="accent3"/>
          </a:fillRef>
          <a:effectRef idx="2">
            <a:schemeClr val="accent3"/>
          </a:effectRef>
          <a:fontRef idx="minor">
            <a:schemeClr val="lt1"/>
          </a:fontRef>
        </p:style>
        <p:txBody>
          <a:bodyPr rtlCol="0" anchor="ctr"/>
          <a:lstStyle/>
          <a:p>
            <a:pPr algn="ctr"/>
            <a:endParaRPr lang="en-US" dirty="0"/>
          </a:p>
        </p:txBody>
      </p:sp>
      <p:sp>
        <p:nvSpPr>
          <p:cNvPr id="11" name="Rounded Rectangle 10"/>
          <p:cNvSpPr/>
          <p:nvPr/>
        </p:nvSpPr>
        <p:spPr>
          <a:xfrm>
            <a:off x="242047" y="5867400"/>
            <a:ext cx="1295400" cy="914400"/>
          </a:xfrm>
          <a:prstGeom prst="roundRect">
            <a:avLst/>
          </a:prstGeom>
          <a:solidFill>
            <a:schemeClr val="bg2"/>
          </a:solidFill>
          <a:ln>
            <a:solidFill>
              <a:schemeClr val="bg1"/>
            </a:solidFill>
          </a:ln>
          <a:scene3d>
            <a:camera prst="orthographicFront"/>
            <a:lightRig rig="threePt" dir="t"/>
          </a:scene3d>
          <a:sp3d>
            <a:bevelT w="114300" prst="hardEdg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smtClean="0">
                <a:solidFill>
                  <a:schemeClr val="tx1"/>
                </a:solidFill>
              </a:rPr>
              <a:t>Intro</a:t>
            </a:r>
            <a:endParaRPr lang="en-US" sz="2400" dirty="0">
              <a:solidFill>
                <a:schemeClr val="tx1"/>
              </a:solidFill>
            </a:endParaRPr>
          </a:p>
        </p:txBody>
      </p:sp>
      <p:sp>
        <p:nvSpPr>
          <p:cNvPr id="16" name="TextBox 15"/>
          <p:cNvSpPr txBox="1"/>
          <p:nvPr/>
        </p:nvSpPr>
        <p:spPr>
          <a:xfrm>
            <a:off x="457200" y="731520"/>
            <a:ext cx="6730253" cy="646331"/>
          </a:xfrm>
          <a:prstGeom prst="rect">
            <a:avLst/>
          </a:prstGeom>
          <a:noFill/>
        </p:spPr>
        <p:txBody>
          <a:bodyPr wrap="square" rtlCol="0">
            <a:spAutoFit/>
          </a:bodyPr>
          <a:lstStyle/>
          <a:p>
            <a:r>
              <a:rPr lang="en-US" sz="3600" b="1" dirty="0" smtClean="0">
                <a:solidFill>
                  <a:schemeClr val="accent3"/>
                </a:solidFill>
                <a:latin typeface="Bangle Condensed"/>
              </a:rPr>
              <a:t>Types of Social Media</a:t>
            </a:r>
            <a:endParaRPr lang="en-US" sz="3600" b="1" dirty="0">
              <a:solidFill>
                <a:schemeClr val="accent3"/>
              </a:solidFill>
              <a:latin typeface="Bangle Condensed"/>
            </a:endParaRPr>
          </a:p>
        </p:txBody>
      </p:sp>
      <p:sp>
        <p:nvSpPr>
          <p:cNvPr id="17" name="TextBox 16"/>
          <p:cNvSpPr txBox="1"/>
          <p:nvPr/>
        </p:nvSpPr>
        <p:spPr>
          <a:xfrm>
            <a:off x="914400" y="2177534"/>
            <a:ext cx="5486400" cy="400110"/>
          </a:xfrm>
          <a:prstGeom prst="rect">
            <a:avLst/>
          </a:prstGeom>
          <a:ln>
            <a:noFill/>
          </a:ln>
        </p:spPr>
        <p:style>
          <a:lnRef idx="2">
            <a:schemeClr val="accent3"/>
          </a:lnRef>
          <a:fillRef idx="1">
            <a:schemeClr val="lt1"/>
          </a:fillRef>
          <a:effectRef idx="0">
            <a:schemeClr val="accent3"/>
          </a:effectRef>
          <a:fontRef idx="minor">
            <a:schemeClr val="dk1"/>
          </a:fontRef>
        </p:style>
        <p:txBody>
          <a:bodyPr wrap="square" rtlCol="0">
            <a:spAutoFit/>
          </a:bodyPr>
          <a:lstStyle/>
          <a:p>
            <a:pPr marL="285750" indent="-285750">
              <a:buFont typeface="Arial" pitchFamily="34" charset="0"/>
              <a:buChar char="•"/>
            </a:pPr>
            <a:r>
              <a:rPr lang="en-US" sz="2000" dirty="0" smtClean="0">
                <a:latin typeface="+mj-lt"/>
              </a:rPr>
              <a:t>Collaborative Projects (Wikipedia) </a:t>
            </a:r>
            <a:endParaRPr lang="en-US" sz="2000" dirty="0">
              <a:latin typeface="+mj-lt"/>
            </a:endParaRPr>
          </a:p>
        </p:txBody>
      </p:sp>
      <p:sp>
        <p:nvSpPr>
          <p:cNvPr id="18" name="TextBox 17"/>
          <p:cNvSpPr txBox="1"/>
          <p:nvPr/>
        </p:nvSpPr>
        <p:spPr>
          <a:xfrm>
            <a:off x="914400" y="3297078"/>
            <a:ext cx="4785557" cy="400110"/>
          </a:xfrm>
          <a:prstGeom prst="rect">
            <a:avLst/>
          </a:prstGeom>
          <a:ln>
            <a:noFill/>
          </a:ln>
        </p:spPr>
        <p:style>
          <a:lnRef idx="2">
            <a:schemeClr val="accent3"/>
          </a:lnRef>
          <a:fillRef idx="1">
            <a:schemeClr val="lt1"/>
          </a:fillRef>
          <a:effectRef idx="0">
            <a:schemeClr val="accent3"/>
          </a:effectRef>
          <a:fontRef idx="minor">
            <a:schemeClr val="dk1"/>
          </a:fontRef>
        </p:style>
        <p:txBody>
          <a:bodyPr wrap="square" rtlCol="0">
            <a:spAutoFit/>
          </a:bodyPr>
          <a:lstStyle/>
          <a:p>
            <a:pPr marL="285750" indent="-285750">
              <a:buFont typeface="Arial" pitchFamily="34" charset="0"/>
              <a:buChar char="•"/>
            </a:pPr>
            <a:r>
              <a:rPr lang="en-US" sz="2000" dirty="0" smtClean="0">
                <a:latin typeface="+mj-lt"/>
              </a:rPr>
              <a:t>Blogs &amp; Microblogs (Twitter) </a:t>
            </a:r>
            <a:endParaRPr lang="en-US" sz="2000" dirty="0">
              <a:latin typeface="+mj-lt"/>
            </a:endParaRPr>
          </a:p>
        </p:txBody>
      </p:sp>
      <p:sp>
        <p:nvSpPr>
          <p:cNvPr id="19" name="TextBox 18"/>
          <p:cNvSpPr txBox="1"/>
          <p:nvPr/>
        </p:nvSpPr>
        <p:spPr>
          <a:xfrm>
            <a:off x="914400" y="3886200"/>
            <a:ext cx="5029200" cy="400110"/>
          </a:xfrm>
          <a:prstGeom prst="rect">
            <a:avLst/>
          </a:prstGeom>
          <a:ln>
            <a:noFill/>
          </a:ln>
        </p:spPr>
        <p:style>
          <a:lnRef idx="2">
            <a:schemeClr val="accent3"/>
          </a:lnRef>
          <a:fillRef idx="1">
            <a:schemeClr val="lt1"/>
          </a:fillRef>
          <a:effectRef idx="0">
            <a:schemeClr val="accent3"/>
          </a:effectRef>
          <a:fontRef idx="minor">
            <a:schemeClr val="dk1"/>
          </a:fontRef>
        </p:style>
        <p:txBody>
          <a:bodyPr wrap="square" rtlCol="0">
            <a:spAutoFit/>
          </a:bodyPr>
          <a:lstStyle/>
          <a:p>
            <a:pPr marL="285750" indent="-285750">
              <a:buFont typeface="Arial" pitchFamily="34" charset="0"/>
              <a:buChar char="•"/>
            </a:pPr>
            <a:r>
              <a:rPr lang="en-US" sz="2000" dirty="0" smtClean="0">
                <a:latin typeface="+mj-lt"/>
              </a:rPr>
              <a:t>Content Communities (YouTube)</a:t>
            </a:r>
            <a:endParaRPr lang="en-US" sz="2000" dirty="0">
              <a:latin typeface="+mj-lt"/>
            </a:endParaRPr>
          </a:p>
        </p:txBody>
      </p:sp>
      <p:sp>
        <p:nvSpPr>
          <p:cNvPr id="20" name="TextBox 19"/>
          <p:cNvSpPr txBox="1"/>
          <p:nvPr/>
        </p:nvSpPr>
        <p:spPr>
          <a:xfrm>
            <a:off x="914399" y="2750105"/>
            <a:ext cx="6248401" cy="400110"/>
          </a:xfrm>
          <a:prstGeom prst="rect">
            <a:avLst/>
          </a:prstGeom>
          <a:ln>
            <a:noFill/>
          </a:ln>
        </p:spPr>
        <p:style>
          <a:lnRef idx="2">
            <a:schemeClr val="accent3"/>
          </a:lnRef>
          <a:fillRef idx="1">
            <a:schemeClr val="lt1"/>
          </a:fillRef>
          <a:effectRef idx="0">
            <a:schemeClr val="accent3"/>
          </a:effectRef>
          <a:fontRef idx="minor">
            <a:schemeClr val="dk1"/>
          </a:fontRef>
        </p:style>
        <p:txBody>
          <a:bodyPr wrap="square" rtlCol="0">
            <a:spAutoFit/>
          </a:bodyPr>
          <a:lstStyle/>
          <a:p>
            <a:pPr marL="285750" indent="-285750">
              <a:buFont typeface="Arial" pitchFamily="34" charset="0"/>
              <a:buChar char="•"/>
            </a:pPr>
            <a:r>
              <a:rPr lang="en-US" sz="2000" dirty="0" smtClean="0">
                <a:latin typeface="+mj-lt"/>
              </a:rPr>
              <a:t>Social Networking (Facebook, Linked-In)</a:t>
            </a:r>
            <a:endParaRPr lang="en-US" sz="2000" dirty="0">
              <a:latin typeface="+mj-lt"/>
            </a:endParaRPr>
          </a:p>
        </p:txBody>
      </p:sp>
      <p:sp>
        <p:nvSpPr>
          <p:cNvPr id="21" name="TextBox 20"/>
          <p:cNvSpPr txBox="1"/>
          <p:nvPr/>
        </p:nvSpPr>
        <p:spPr>
          <a:xfrm>
            <a:off x="914400" y="5105400"/>
            <a:ext cx="4953000" cy="400110"/>
          </a:xfrm>
          <a:prstGeom prst="rect">
            <a:avLst/>
          </a:prstGeom>
          <a:ln>
            <a:noFill/>
          </a:ln>
        </p:spPr>
        <p:style>
          <a:lnRef idx="2">
            <a:schemeClr val="accent3"/>
          </a:lnRef>
          <a:fillRef idx="1">
            <a:schemeClr val="lt1"/>
          </a:fillRef>
          <a:effectRef idx="0">
            <a:schemeClr val="accent3"/>
          </a:effectRef>
          <a:fontRef idx="minor">
            <a:schemeClr val="dk1"/>
          </a:fontRef>
        </p:style>
        <p:txBody>
          <a:bodyPr wrap="square" rtlCol="0">
            <a:spAutoFit/>
          </a:bodyPr>
          <a:lstStyle/>
          <a:p>
            <a:pPr marL="285750" indent="-285750">
              <a:buFont typeface="Arial" pitchFamily="34" charset="0"/>
              <a:buChar char="•"/>
            </a:pPr>
            <a:r>
              <a:rPr lang="en-US" sz="2000" dirty="0" smtClean="0">
                <a:latin typeface="+mj-lt"/>
              </a:rPr>
              <a:t>Virtual Game Worlds (World of Warcraft)</a:t>
            </a:r>
            <a:endParaRPr lang="en-US" sz="2000" dirty="0">
              <a:latin typeface="+mj-lt"/>
            </a:endParaRPr>
          </a:p>
        </p:txBody>
      </p:sp>
      <p:sp>
        <p:nvSpPr>
          <p:cNvPr id="22" name="TextBox 21"/>
          <p:cNvSpPr txBox="1"/>
          <p:nvPr/>
        </p:nvSpPr>
        <p:spPr>
          <a:xfrm>
            <a:off x="914400" y="4495800"/>
            <a:ext cx="4343400" cy="400110"/>
          </a:xfrm>
          <a:prstGeom prst="rect">
            <a:avLst/>
          </a:prstGeom>
          <a:ln>
            <a:noFill/>
          </a:ln>
        </p:spPr>
        <p:style>
          <a:lnRef idx="2">
            <a:schemeClr val="accent3"/>
          </a:lnRef>
          <a:fillRef idx="1">
            <a:schemeClr val="lt1"/>
          </a:fillRef>
          <a:effectRef idx="0">
            <a:schemeClr val="accent3"/>
          </a:effectRef>
          <a:fontRef idx="minor">
            <a:schemeClr val="dk1"/>
          </a:fontRef>
        </p:style>
        <p:txBody>
          <a:bodyPr wrap="square" rtlCol="0">
            <a:spAutoFit/>
          </a:bodyPr>
          <a:lstStyle/>
          <a:p>
            <a:pPr marL="285750" indent="-285750">
              <a:buFont typeface="Arial" pitchFamily="34" charset="0"/>
              <a:buChar char="•"/>
            </a:pPr>
            <a:r>
              <a:rPr lang="en-US" sz="2000" dirty="0" smtClean="0">
                <a:latin typeface="+mj-lt"/>
              </a:rPr>
              <a:t>Virtual Social Worlds (Second Life)</a:t>
            </a:r>
            <a:endParaRPr lang="en-US" sz="2000" dirty="0">
              <a:latin typeface="+mj-lt"/>
            </a:endParaRPr>
          </a:p>
        </p:txBody>
      </p:sp>
      <p:sp>
        <p:nvSpPr>
          <p:cNvPr id="23" name="TextBox 22"/>
          <p:cNvSpPr txBox="1"/>
          <p:nvPr/>
        </p:nvSpPr>
        <p:spPr>
          <a:xfrm>
            <a:off x="1905000" y="6488668"/>
            <a:ext cx="1600200" cy="369332"/>
          </a:xfrm>
          <a:prstGeom prst="rect">
            <a:avLst/>
          </a:prstGeom>
          <a:noFill/>
        </p:spPr>
        <p:txBody>
          <a:bodyPr wrap="square" rtlCol="0">
            <a:spAutoFit/>
          </a:bodyPr>
          <a:lstStyle/>
          <a:p>
            <a:r>
              <a:rPr lang="en-US" dirty="0" smtClean="0"/>
              <a:t>Development</a:t>
            </a:r>
            <a:endParaRPr lang="en-US" dirty="0"/>
          </a:p>
        </p:txBody>
      </p:sp>
      <p:sp>
        <p:nvSpPr>
          <p:cNvPr id="24" name="TextBox 23"/>
          <p:cNvSpPr txBox="1"/>
          <p:nvPr/>
        </p:nvSpPr>
        <p:spPr>
          <a:xfrm>
            <a:off x="7388123" y="6473368"/>
            <a:ext cx="1609165" cy="369332"/>
          </a:xfrm>
          <a:prstGeom prst="rect">
            <a:avLst/>
          </a:prstGeom>
          <a:noFill/>
        </p:spPr>
        <p:txBody>
          <a:bodyPr wrap="square" rtlCol="0">
            <a:spAutoFit/>
          </a:bodyPr>
          <a:lstStyle/>
          <a:p>
            <a:r>
              <a:rPr lang="en-US" dirty="0" smtClean="0"/>
              <a:t>Conclusion</a:t>
            </a:r>
            <a:endParaRPr lang="en-US" dirty="0"/>
          </a:p>
        </p:txBody>
      </p:sp>
      <p:sp>
        <p:nvSpPr>
          <p:cNvPr id="25" name="TextBox 24"/>
          <p:cNvSpPr txBox="1"/>
          <p:nvPr/>
        </p:nvSpPr>
        <p:spPr>
          <a:xfrm>
            <a:off x="3886200" y="6505020"/>
            <a:ext cx="1143000" cy="369332"/>
          </a:xfrm>
          <a:prstGeom prst="rect">
            <a:avLst/>
          </a:prstGeom>
          <a:noFill/>
        </p:spPr>
        <p:txBody>
          <a:bodyPr wrap="square" rtlCol="0">
            <a:spAutoFit/>
          </a:bodyPr>
          <a:lstStyle/>
          <a:p>
            <a:r>
              <a:rPr lang="en-US" dirty="0" smtClean="0"/>
              <a:t>Legalities</a:t>
            </a:r>
            <a:endParaRPr lang="en-US" dirty="0"/>
          </a:p>
        </p:txBody>
      </p:sp>
      <p:sp>
        <p:nvSpPr>
          <p:cNvPr id="26" name="TextBox 25"/>
          <p:cNvSpPr txBox="1"/>
          <p:nvPr/>
        </p:nvSpPr>
        <p:spPr>
          <a:xfrm>
            <a:off x="5342965" y="6488668"/>
            <a:ext cx="1972235" cy="369332"/>
          </a:xfrm>
          <a:prstGeom prst="rect">
            <a:avLst/>
          </a:prstGeom>
          <a:noFill/>
        </p:spPr>
        <p:txBody>
          <a:bodyPr wrap="square" rtlCol="0">
            <a:spAutoFit/>
          </a:bodyPr>
          <a:lstStyle/>
          <a:p>
            <a:r>
              <a:rPr lang="en-US" dirty="0" smtClean="0"/>
              <a:t>Implementation</a:t>
            </a:r>
            <a:endParaRPr lang="en-US" dirty="0"/>
          </a:p>
        </p:txBody>
      </p:sp>
      <p:pic>
        <p:nvPicPr>
          <p:cNvPr id="27" name="Picture 4"/>
          <p:cNvPicPr>
            <a:picLocks noChangeAspect="1" noChangeArrowheads="1"/>
          </p:cNvPicPr>
          <p:nvPr/>
        </p:nvPicPr>
        <p:blipFill>
          <a:blip r:embed="rId4" cstate="print">
            <a:extLst>
              <a:ext uri="{28A0092B-C50C-407E-A947-70E740481C1C}">
                <a14:useLocalDpi xmlns="" xmlns:a14="http://schemas.microsoft.com/office/drawing/2010/main" val="0"/>
              </a:ext>
            </a:extLst>
          </a:blip>
          <a:srcRect/>
          <a:stretch>
            <a:fillRect/>
          </a:stretch>
        </p:blipFill>
        <p:spPr bwMode="auto">
          <a:xfrm>
            <a:off x="7709997" y="828086"/>
            <a:ext cx="631864" cy="619714"/>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pic>
        <p:nvPicPr>
          <p:cNvPr id="28" name="Picture 5"/>
          <p:cNvPicPr>
            <a:picLocks noChangeAspect="1" noChangeArrowheads="1"/>
          </p:cNvPicPr>
          <p:nvPr/>
        </p:nvPicPr>
        <p:blipFill>
          <a:blip r:embed="rId5" cstate="print">
            <a:extLst>
              <a:ext uri="{28A0092B-C50C-407E-A947-70E740481C1C}">
                <a14:useLocalDpi xmlns="" xmlns:a14="http://schemas.microsoft.com/office/drawing/2010/main" val="0"/>
              </a:ext>
            </a:extLst>
          </a:blip>
          <a:srcRect/>
          <a:stretch>
            <a:fillRect/>
          </a:stretch>
        </p:blipFill>
        <p:spPr bwMode="auto">
          <a:xfrm>
            <a:off x="8448087" y="828086"/>
            <a:ext cx="619713" cy="619713"/>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pic>
        <p:nvPicPr>
          <p:cNvPr id="29" name="Picture 6"/>
          <p:cNvPicPr>
            <a:picLocks noChangeAspect="1" noChangeArrowheads="1"/>
          </p:cNvPicPr>
          <p:nvPr/>
        </p:nvPicPr>
        <p:blipFill>
          <a:blip r:embed="rId6" cstate="print">
            <a:extLst>
              <a:ext uri="{28A0092B-C50C-407E-A947-70E740481C1C}">
                <a14:useLocalDpi xmlns="" xmlns:a14="http://schemas.microsoft.com/office/drawing/2010/main" val="0"/>
              </a:ext>
            </a:extLst>
          </a:blip>
          <a:srcRect/>
          <a:stretch>
            <a:fillRect/>
          </a:stretch>
        </p:blipFill>
        <p:spPr bwMode="auto">
          <a:xfrm>
            <a:off x="6986894" y="828087"/>
            <a:ext cx="619713" cy="619713"/>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spTree>
    <p:extLst>
      <p:ext uri="{BB962C8B-B14F-4D97-AF65-F5344CB8AC3E}">
        <p14:creationId xmlns="" xmlns:p14="http://schemas.microsoft.com/office/powerpoint/2010/main" val="26308146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7">
                                            <p:bg/>
                                          </p:spTgt>
                                        </p:tgtEl>
                                        <p:attrNameLst>
                                          <p:attrName>style.visibility</p:attrName>
                                        </p:attrNameLst>
                                      </p:cBhvr>
                                      <p:to>
                                        <p:strVal val="visible"/>
                                      </p:to>
                                    </p:set>
                                    <p:animEffect transition="in" filter="fade">
                                      <p:cBhvr>
                                        <p:cTn id="7" dur="2000"/>
                                        <p:tgtEl>
                                          <p:spTgt spid="17">
                                            <p:bg/>
                                          </p:spTgt>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7">
                                            <p:txEl>
                                              <p:pRg st="0" end="0"/>
                                            </p:txEl>
                                          </p:spTgt>
                                        </p:tgtEl>
                                        <p:attrNameLst>
                                          <p:attrName>style.visibility</p:attrName>
                                        </p:attrNameLst>
                                      </p:cBhvr>
                                      <p:to>
                                        <p:strVal val="visible"/>
                                      </p:to>
                                    </p:set>
                                    <p:animEffect transition="in" filter="fade">
                                      <p:cBhvr>
                                        <p:cTn id="10" dur="2000"/>
                                        <p:tgtEl>
                                          <p:spTgt spid="17">
                                            <p:txEl>
                                              <p:pRg st="0" end="0"/>
                                            </p:txEl>
                                          </p:spTgt>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20">
                                            <p:bg/>
                                          </p:spTgt>
                                        </p:tgtEl>
                                        <p:attrNameLst>
                                          <p:attrName>style.visibility</p:attrName>
                                        </p:attrNameLst>
                                      </p:cBhvr>
                                      <p:to>
                                        <p:strVal val="visible"/>
                                      </p:to>
                                    </p:set>
                                    <p:animEffect transition="in" filter="fade">
                                      <p:cBhvr>
                                        <p:cTn id="13" dur="2000"/>
                                        <p:tgtEl>
                                          <p:spTgt spid="20">
                                            <p:bg/>
                                          </p:spTgt>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20">
                                            <p:txEl>
                                              <p:pRg st="0" end="0"/>
                                            </p:txEl>
                                          </p:spTgt>
                                        </p:tgtEl>
                                        <p:attrNameLst>
                                          <p:attrName>style.visibility</p:attrName>
                                        </p:attrNameLst>
                                      </p:cBhvr>
                                      <p:to>
                                        <p:strVal val="visible"/>
                                      </p:to>
                                    </p:set>
                                    <p:animEffect transition="in" filter="fade">
                                      <p:cBhvr>
                                        <p:cTn id="16" dur="2000"/>
                                        <p:tgtEl>
                                          <p:spTgt spid="20">
                                            <p:txEl>
                                              <p:pRg st="0" end="0"/>
                                            </p:txEl>
                                          </p:spTgt>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18">
                                            <p:bg/>
                                          </p:spTgt>
                                        </p:tgtEl>
                                        <p:attrNameLst>
                                          <p:attrName>style.visibility</p:attrName>
                                        </p:attrNameLst>
                                      </p:cBhvr>
                                      <p:to>
                                        <p:strVal val="visible"/>
                                      </p:to>
                                    </p:set>
                                    <p:animEffect transition="in" filter="fade">
                                      <p:cBhvr>
                                        <p:cTn id="19" dur="2000"/>
                                        <p:tgtEl>
                                          <p:spTgt spid="18">
                                            <p:bg/>
                                          </p:spTgt>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18">
                                            <p:txEl>
                                              <p:pRg st="0" end="0"/>
                                            </p:txEl>
                                          </p:spTgt>
                                        </p:tgtEl>
                                        <p:attrNameLst>
                                          <p:attrName>style.visibility</p:attrName>
                                        </p:attrNameLst>
                                      </p:cBhvr>
                                      <p:to>
                                        <p:strVal val="visible"/>
                                      </p:to>
                                    </p:set>
                                    <p:animEffect transition="in" filter="fade">
                                      <p:cBhvr>
                                        <p:cTn id="22" dur="2000"/>
                                        <p:tgtEl>
                                          <p:spTgt spid="18">
                                            <p:txEl>
                                              <p:pRg st="0" end="0"/>
                                            </p:txEl>
                                          </p:spTgt>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19">
                                            <p:bg/>
                                          </p:spTgt>
                                        </p:tgtEl>
                                        <p:attrNameLst>
                                          <p:attrName>style.visibility</p:attrName>
                                        </p:attrNameLst>
                                      </p:cBhvr>
                                      <p:to>
                                        <p:strVal val="visible"/>
                                      </p:to>
                                    </p:set>
                                    <p:animEffect transition="in" filter="fade">
                                      <p:cBhvr>
                                        <p:cTn id="25" dur="2000"/>
                                        <p:tgtEl>
                                          <p:spTgt spid="19">
                                            <p:bg/>
                                          </p:spTgt>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19">
                                            <p:txEl>
                                              <p:pRg st="0" end="0"/>
                                            </p:txEl>
                                          </p:spTgt>
                                        </p:tgtEl>
                                        <p:attrNameLst>
                                          <p:attrName>style.visibility</p:attrName>
                                        </p:attrNameLst>
                                      </p:cBhvr>
                                      <p:to>
                                        <p:strVal val="visible"/>
                                      </p:to>
                                    </p:set>
                                    <p:animEffect transition="in" filter="fade">
                                      <p:cBhvr>
                                        <p:cTn id="28" dur="2000"/>
                                        <p:tgtEl>
                                          <p:spTgt spid="19">
                                            <p:txEl>
                                              <p:pRg st="0" end="0"/>
                                            </p:txEl>
                                          </p:spTgt>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22"/>
                                        </p:tgtEl>
                                        <p:attrNameLst>
                                          <p:attrName>style.visibility</p:attrName>
                                        </p:attrNameLst>
                                      </p:cBhvr>
                                      <p:to>
                                        <p:strVal val="visible"/>
                                      </p:to>
                                    </p:set>
                                    <p:animEffect transition="in" filter="fade">
                                      <p:cBhvr>
                                        <p:cTn id="31" dur="2000"/>
                                        <p:tgtEl>
                                          <p:spTgt spid="22"/>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21"/>
                                        </p:tgtEl>
                                        <p:attrNameLst>
                                          <p:attrName>style.visibility</p:attrName>
                                        </p:attrNameLst>
                                      </p:cBhvr>
                                      <p:to>
                                        <p:strVal val="visible"/>
                                      </p:to>
                                    </p:set>
                                    <p:animEffect transition="in" filter="fade">
                                      <p:cBhvr>
                                        <p:cTn id="34" dur="20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build="allAtOnce" animBg="1"/>
      <p:bldP spid="18" grpId="0" build="allAtOnce" animBg="1"/>
      <p:bldP spid="19" grpId="0" build="allAtOnce" animBg="1"/>
      <p:bldP spid="20" grpId="0" build="allAtOnce" animBg="1"/>
      <p:bldP spid="21" grpId="0" animBg="1"/>
      <p:bldP spid="22"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2"/>
          <p:cNvPicPr>
            <a:picLocks noChangeAspect="1" noChangeArrowheads="1"/>
          </p:cNvPicPr>
          <p:nvPr/>
        </p:nvPicPr>
        <p:blipFill>
          <a:blip r:embed="rId3" cstate="print">
            <a:extLst>
              <a:ext uri="{28A0092B-C50C-407E-A947-70E740481C1C}">
                <a14:useLocalDpi xmlns="" xmlns:a14="http://schemas.microsoft.com/office/drawing/2010/main" val="0"/>
              </a:ext>
            </a:extLst>
          </a:blip>
          <a:srcRect/>
          <a:stretch>
            <a:fillRect/>
          </a:stretch>
        </p:blipFill>
        <p:spPr bwMode="auto">
          <a:xfrm>
            <a:off x="13447" y="2743200"/>
            <a:ext cx="3467100" cy="411480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sp>
        <p:nvSpPr>
          <p:cNvPr id="4" name="Rectangle 3"/>
          <p:cNvSpPr/>
          <p:nvPr/>
        </p:nvSpPr>
        <p:spPr>
          <a:xfrm>
            <a:off x="0" y="0"/>
            <a:ext cx="9144000" cy="1447800"/>
          </a:xfrm>
          <a:prstGeom prst="rect">
            <a:avLst/>
          </a:prstGeom>
          <a:solidFill>
            <a:schemeClr val="tx1">
              <a:lumMod val="65000"/>
              <a:lumOff val="3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Bangle Wide" pitchFamily="2" charset="0"/>
            </a:endParaRPr>
          </a:p>
        </p:txBody>
      </p:sp>
      <p:sp>
        <p:nvSpPr>
          <p:cNvPr id="5" name="Rectangle 4"/>
          <p:cNvSpPr/>
          <p:nvPr/>
        </p:nvSpPr>
        <p:spPr>
          <a:xfrm>
            <a:off x="0" y="1447800"/>
            <a:ext cx="9144000" cy="228600"/>
          </a:xfrm>
          <a:prstGeom prst="rect">
            <a:avLst/>
          </a:prstGeom>
        </p:spPr>
        <p:style>
          <a:lnRef idx="1">
            <a:schemeClr val="accent3"/>
          </a:lnRef>
          <a:fillRef idx="3">
            <a:schemeClr val="accent3"/>
          </a:fillRef>
          <a:effectRef idx="2">
            <a:schemeClr val="accent3"/>
          </a:effectRef>
          <a:fontRef idx="minor">
            <a:schemeClr val="lt1"/>
          </a:fontRef>
        </p:style>
        <p:txBody>
          <a:bodyPr rtlCol="0" anchor="ctr"/>
          <a:lstStyle/>
          <a:p>
            <a:pPr algn="ctr"/>
            <a:endParaRPr lang="en-US" dirty="0"/>
          </a:p>
        </p:txBody>
      </p:sp>
      <p:sp>
        <p:nvSpPr>
          <p:cNvPr id="7" name="Rectangle 6"/>
          <p:cNvSpPr/>
          <p:nvPr/>
        </p:nvSpPr>
        <p:spPr>
          <a:xfrm>
            <a:off x="-35859" y="6324600"/>
            <a:ext cx="9144000" cy="76200"/>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p:cNvSpPr/>
          <p:nvPr/>
        </p:nvSpPr>
        <p:spPr>
          <a:xfrm flipV="1">
            <a:off x="-40342" y="6395277"/>
            <a:ext cx="9144000" cy="45719"/>
          </a:xfrm>
          <a:prstGeom prst="rect">
            <a:avLst/>
          </a:prstGeom>
        </p:spPr>
        <p:style>
          <a:lnRef idx="1">
            <a:schemeClr val="accent3"/>
          </a:lnRef>
          <a:fillRef idx="3">
            <a:schemeClr val="accent3"/>
          </a:fillRef>
          <a:effectRef idx="2">
            <a:schemeClr val="accent3"/>
          </a:effectRef>
          <a:fontRef idx="minor">
            <a:schemeClr val="lt1"/>
          </a:fontRef>
        </p:style>
        <p:txBody>
          <a:bodyPr rtlCol="0" anchor="ctr"/>
          <a:lstStyle/>
          <a:p>
            <a:pPr algn="ctr"/>
            <a:endParaRPr lang="en-US" dirty="0"/>
          </a:p>
        </p:txBody>
      </p:sp>
      <p:sp>
        <p:nvSpPr>
          <p:cNvPr id="9" name="Rounded Rectangle 8"/>
          <p:cNvSpPr/>
          <p:nvPr/>
        </p:nvSpPr>
        <p:spPr>
          <a:xfrm>
            <a:off x="242047" y="5867400"/>
            <a:ext cx="1295400" cy="914400"/>
          </a:xfrm>
          <a:prstGeom prst="roundRect">
            <a:avLst/>
          </a:prstGeom>
          <a:solidFill>
            <a:schemeClr val="bg2"/>
          </a:solidFill>
          <a:ln>
            <a:solidFill>
              <a:schemeClr val="bg1"/>
            </a:solidFill>
          </a:ln>
          <a:scene3d>
            <a:camera prst="orthographicFront"/>
            <a:lightRig rig="threePt" dir="t"/>
          </a:scene3d>
          <a:sp3d>
            <a:bevelT w="114300" prst="hardEdg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smtClean="0">
                <a:solidFill>
                  <a:schemeClr val="tx1"/>
                </a:solidFill>
              </a:rPr>
              <a:t>Intro</a:t>
            </a:r>
            <a:endParaRPr lang="en-US" sz="2400" dirty="0">
              <a:solidFill>
                <a:schemeClr val="tx1"/>
              </a:solidFill>
            </a:endParaRPr>
          </a:p>
        </p:txBody>
      </p:sp>
      <p:sp>
        <p:nvSpPr>
          <p:cNvPr id="10" name="TextBox 9"/>
          <p:cNvSpPr txBox="1"/>
          <p:nvPr/>
        </p:nvSpPr>
        <p:spPr>
          <a:xfrm>
            <a:off x="1905000" y="6488668"/>
            <a:ext cx="1600200" cy="369332"/>
          </a:xfrm>
          <a:prstGeom prst="rect">
            <a:avLst/>
          </a:prstGeom>
          <a:noFill/>
        </p:spPr>
        <p:txBody>
          <a:bodyPr wrap="square" rtlCol="0">
            <a:spAutoFit/>
          </a:bodyPr>
          <a:lstStyle/>
          <a:p>
            <a:r>
              <a:rPr lang="en-US" dirty="0" smtClean="0"/>
              <a:t>Development</a:t>
            </a:r>
            <a:endParaRPr lang="en-US" dirty="0"/>
          </a:p>
        </p:txBody>
      </p:sp>
      <p:sp>
        <p:nvSpPr>
          <p:cNvPr id="12" name="TextBox 11"/>
          <p:cNvSpPr txBox="1"/>
          <p:nvPr/>
        </p:nvSpPr>
        <p:spPr>
          <a:xfrm>
            <a:off x="7456363" y="6487016"/>
            <a:ext cx="1609165" cy="369332"/>
          </a:xfrm>
          <a:prstGeom prst="rect">
            <a:avLst/>
          </a:prstGeom>
          <a:noFill/>
        </p:spPr>
        <p:txBody>
          <a:bodyPr wrap="square" rtlCol="0">
            <a:spAutoFit/>
          </a:bodyPr>
          <a:lstStyle/>
          <a:p>
            <a:r>
              <a:rPr lang="en-US" dirty="0" smtClean="0"/>
              <a:t>Conclusion</a:t>
            </a:r>
            <a:endParaRPr lang="en-US" dirty="0"/>
          </a:p>
        </p:txBody>
      </p:sp>
      <p:sp>
        <p:nvSpPr>
          <p:cNvPr id="13" name="TextBox 12"/>
          <p:cNvSpPr txBox="1"/>
          <p:nvPr/>
        </p:nvSpPr>
        <p:spPr>
          <a:xfrm>
            <a:off x="3886200" y="6491372"/>
            <a:ext cx="1143000" cy="369332"/>
          </a:xfrm>
          <a:prstGeom prst="rect">
            <a:avLst/>
          </a:prstGeom>
          <a:noFill/>
        </p:spPr>
        <p:txBody>
          <a:bodyPr wrap="square" rtlCol="0">
            <a:spAutoFit/>
          </a:bodyPr>
          <a:lstStyle/>
          <a:p>
            <a:r>
              <a:rPr lang="en-US" dirty="0" smtClean="0"/>
              <a:t>Legalities</a:t>
            </a:r>
            <a:endParaRPr lang="en-US" dirty="0"/>
          </a:p>
        </p:txBody>
      </p:sp>
      <p:sp>
        <p:nvSpPr>
          <p:cNvPr id="14" name="TextBox 13"/>
          <p:cNvSpPr txBox="1"/>
          <p:nvPr/>
        </p:nvSpPr>
        <p:spPr>
          <a:xfrm>
            <a:off x="5342965" y="6488668"/>
            <a:ext cx="1972235" cy="369332"/>
          </a:xfrm>
          <a:prstGeom prst="rect">
            <a:avLst/>
          </a:prstGeom>
          <a:noFill/>
        </p:spPr>
        <p:txBody>
          <a:bodyPr wrap="square" rtlCol="0">
            <a:spAutoFit/>
          </a:bodyPr>
          <a:lstStyle/>
          <a:p>
            <a:r>
              <a:rPr lang="en-US" dirty="0" smtClean="0"/>
              <a:t>Implementation</a:t>
            </a:r>
            <a:endParaRPr lang="en-US" dirty="0"/>
          </a:p>
        </p:txBody>
      </p:sp>
      <p:sp>
        <p:nvSpPr>
          <p:cNvPr id="2" name="TextBox 1"/>
          <p:cNvSpPr txBox="1"/>
          <p:nvPr/>
        </p:nvSpPr>
        <p:spPr>
          <a:xfrm>
            <a:off x="457200" y="731520"/>
            <a:ext cx="8444753" cy="646331"/>
          </a:xfrm>
          <a:prstGeom prst="rect">
            <a:avLst/>
          </a:prstGeom>
          <a:noFill/>
        </p:spPr>
        <p:txBody>
          <a:bodyPr wrap="square" rtlCol="0">
            <a:spAutoFit/>
          </a:bodyPr>
          <a:lstStyle/>
          <a:p>
            <a:r>
              <a:rPr lang="en-US" sz="3600" b="1" dirty="0" smtClean="0">
                <a:solidFill>
                  <a:schemeClr val="accent3"/>
                </a:solidFill>
                <a:latin typeface="Bangle Condensed"/>
              </a:rPr>
              <a:t>Utilization of Social Media</a:t>
            </a:r>
            <a:endParaRPr lang="en-US" sz="3600" b="1" dirty="0">
              <a:solidFill>
                <a:schemeClr val="accent3"/>
              </a:solidFill>
              <a:latin typeface="Bangle Condensed"/>
            </a:endParaRPr>
          </a:p>
        </p:txBody>
      </p:sp>
      <p:sp>
        <p:nvSpPr>
          <p:cNvPr id="3" name="TextBox 2"/>
          <p:cNvSpPr txBox="1"/>
          <p:nvPr/>
        </p:nvSpPr>
        <p:spPr>
          <a:xfrm>
            <a:off x="4800600" y="5029200"/>
            <a:ext cx="3234017" cy="461665"/>
          </a:xfrm>
          <a:prstGeom prst="rect">
            <a:avLst/>
          </a:prstGeom>
          <a:noFill/>
        </p:spPr>
        <p:txBody>
          <a:bodyPr wrap="square" rtlCol="0">
            <a:spAutoFit/>
          </a:bodyPr>
          <a:lstStyle/>
          <a:p>
            <a:pPr marL="285750" indent="-285750">
              <a:buFont typeface="Arial" pitchFamily="34" charset="0"/>
              <a:buChar char="•"/>
            </a:pPr>
            <a:r>
              <a:rPr lang="en-US" sz="2400" dirty="0" smtClean="0">
                <a:latin typeface="+mj-lt"/>
              </a:rPr>
              <a:t>Communication</a:t>
            </a:r>
            <a:endParaRPr lang="en-US" sz="2400" dirty="0">
              <a:latin typeface="+mj-lt"/>
            </a:endParaRPr>
          </a:p>
        </p:txBody>
      </p:sp>
      <p:sp>
        <p:nvSpPr>
          <p:cNvPr id="16" name="TextBox 15"/>
          <p:cNvSpPr txBox="1"/>
          <p:nvPr/>
        </p:nvSpPr>
        <p:spPr>
          <a:xfrm>
            <a:off x="4800600" y="2971800"/>
            <a:ext cx="3234017" cy="461665"/>
          </a:xfrm>
          <a:prstGeom prst="rect">
            <a:avLst/>
          </a:prstGeom>
          <a:noFill/>
        </p:spPr>
        <p:txBody>
          <a:bodyPr wrap="square" rtlCol="0">
            <a:spAutoFit/>
          </a:bodyPr>
          <a:lstStyle/>
          <a:p>
            <a:pPr marL="285750" indent="-285750">
              <a:buFont typeface="Arial" pitchFamily="34" charset="0"/>
              <a:buChar char="•"/>
            </a:pPr>
            <a:r>
              <a:rPr lang="en-US" sz="2400" dirty="0" smtClean="0">
                <a:latin typeface="+mj-lt"/>
              </a:rPr>
              <a:t>Marketing/PR</a:t>
            </a:r>
            <a:endParaRPr lang="en-US" sz="2400" dirty="0">
              <a:latin typeface="+mj-lt"/>
            </a:endParaRPr>
          </a:p>
        </p:txBody>
      </p:sp>
      <p:sp>
        <p:nvSpPr>
          <p:cNvPr id="17" name="TextBox 16"/>
          <p:cNvSpPr txBox="1"/>
          <p:nvPr/>
        </p:nvSpPr>
        <p:spPr>
          <a:xfrm>
            <a:off x="4791912" y="3657600"/>
            <a:ext cx="3234017" cy="461665"/>
          </a:xfrm>
          <a:prstGeom prst="rect">
            <a:avLst/>
          </a:prstGeom>
          <a:noFill/>
        </p:spPr>
        <p:txBody>
          <a:bodyPr wrap="square" rtlCol="0">
            <a:spAutoFit/>
          </a:bodyPr>
          <a:lstStyle/>
          <a:p>
            <a:pPr marL="285750" indent="-285750">
              <a:buFont typeface="Arial" pitchFamily="34" charset="0"/>
              <a:buChar char="•"/>
            </a:pPr>
            <a:r>
              <a:rPr lang="en-US" sz="2400" dirty="0" smtClean="0">
                <a:latin typeface="+mj-lt"/>
              </a:rPr>
              <a:t>Social Interaction</a:t>
            </a:r>
            <a:endParaRPr lang="en-US" sz="2400" dirty="0">
              <a:latin typeface="+mj-lt"/>
            </a:endParaRPr>
          </a:p>
        </p:txBody>
      </p:sp>
      <p:sp>
        <p:nvSpPr>
          <p:cNvPr id="6" name="TextBox 5"/>
          <p:cNvSpPr txBox="1"/>
          <p:nvPr/>
        </p:nvSpPr>
        <p:spPr>
          <a:xfrm>
            <a:off x="4800600" y="4343400"/>
            <a:ext cx="2514600" cy="461665"/>
          </a:xfrm>
          <a:prstGeom prst="rect">
            <a:avLst/>
          </a:prstGeom>
          <a:noFill/>
        </p:spPr>
        <p:txBody>
          <a:bodyPr wrap="square" rtlCol="0">
            <a:spAutoFit/>
          </a:bodyPr>
          <a:lstStyle/>
          <a:p>
            <a:pPr marL="285750" indent="-285750">
              <a:buFont typeface="Arial" pitchFamily="34" charset="0"/>
              <a:buChar char="•"/>
            </a:pPr>
            <a:r>
              <a:rPr lang="en-US" sz="2400" dirty="0" smtClean="0">
                <a:latin typeface="+mj-lt"/>
              </a:rPr>
              <a:t>Networking</a:t>
            </a:r>
            <a:endParaRPr lang="en-US" sz="2400" dirty="0">
              <a:latin typeface="+mj-lt"/>
            </a:endParaRPr>
          </a:p>
        </p:txBody>
      </p:sp>
      <p:sp>
        <p:nvSpPr>
          <p:cNvPr id="11" name="Rectangle 10"/>
          <p:cNvSpPr/>
          <p:nvPr/>
        </p:nvSpPr>
        <p:spPr>
          <a:xfrm>
            <a:off x="914400" y="1920240"/>
            <a:ext cx="6400800" cy="830997"/>
          </a:xfrm>
          <a:prstGeom prst="rect">
            <a:avLst/>
          </a:prstGeom>
        </p:spPr>
        <p:txBody>
          <a:bodyPr wrap="square">
            <a:spAutoFit/>
          </a:bodyPr>
          <a:lstStyle/>
          <a:p>
            <a:r>
              <a:rPr lang="en-US" sz="2400" b="1" dirty="0"/>
              <a:t>A 2011 survey </a:t>
            </a:r>
            <a:r>
              <a:rPr lang="en-US" sz="2400" b="1" dirty="0" smtClean="0"/>
              <a:t>found that 47</a:t>
            </a:r>
            <a:r>
              <a:rPr lang="en-US" sz="2400" b="1" dirty="0"/>
              <a:t>% of American adults use a social network</a:t>
            </a:r>
            <a:r>
              <a:rPr lang="en-US" sz="2400" b="1" dirty="0" smtClean="0"/>
              <a:t>.</a:t>
            </a:r>
            <a:endParaRPr lang="en-US" sz="2400" b="1" dirty="0"/>
          </a:p>
        </p:txBody>
      </p:sp>
      <p:pic>
        <p:nvPicPr>
          <p:cNvPr id="18" name="Picture 4"/>
          <p:cNvPicPr>
            <a:picLocks noChangeAspect="1" noChangeArrowheads="1"/>
          </p:cNvPicPr>
          <p:nvPr/>
        </p:nvPicPr>
        <p:blipFill>
          <a:blip r:embed="rId4" cstate="print">
            <a:extLst>
              <a:ext uri="{28A0092B-C50C-407E-A947-70E740481C1C}">
                <a14:useLocalDpi xmlns="" xmlns:a14="http://schemas.microsoft.com/office/drawing/2010/main" val="0"/>
              </a:ext>
            </a:extLst>
          </a:blip>
          <a:srcRect/>
          <a:stretch>
            <a:fillRect/>
          </a:stretch>
        </p:blipFill>
        <p:spPr bwMode="auto">
          <a:xfrm>
            <a:off x="7709997" y="828086"/>
            <a:ext cx="631864" cy="619714"/>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pic>
        <p:nvPicPr>
          <p:cNvPr id="19" name="Picture 5"/>
          <p:cNvPicPr>
            <a:picLocks noChangeAspect="1" noChangeArrowheads="1"/>
          </p:cNvPicPr>
          <p:nvPr/>
        </p:nvPicPr>
        <p:blipFill>
          <a:blip r:embed="rId5" cstate="print">
            <a:extLst>
              <a:ext uri="{28A0092B-C50C-407E-A947-70E740481C1C}">
                <a14:useLocalDpi xmlns="" xmlns:a14="http://schemas.microsoft.com/office/drawing/2010/main" val="0"/>
              </a:ext>
            </a:extLst>
          </a:blip>
          <a:srcRect/>
          <a:stretch>
            <a:fillRect/>
          </a:stretch>
        </p:blipFill>
        <p:spPr bwMode="auto">
          <a:xfrm>
            <a:off x="8448087" y="828086"/>
            <a:ext cx="619713" cy="619713"/>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pic>
        <p:nvPicPr>
          <p:cNvPr id="20" name="Picture 6"/>
          <p:cNvPicPr>
            <a:picLocks noChangeAspect="1" noChangeArrowheads="1"/>
          </p:cNvPicPr>
          <p:nvPr/>
        </p:nvPicPr>
        <p:blipFill>
          <a:blip r:embed="rId6" cstate="print">
            <a:extLst>
              <a:ext uri="{28A0092B-C50C-407E-A947-70E740481C1C}">
                <a14:useLocalDpi xmlns="" xmlns:a14="http://schemas.microsoft.com/office/drawing/2010/main" val="0"/>
              </a:ext>
            </a:extLst>
          </a:blip>
          <a:srcRect/>
          <a:stretch>
            <a:fillRect/>
          </a:stretch>
        </p:blipFill>
        <p:spPr bwMode="auto">
          <a:xfrm>
            <a:off x="6986894" y="828087"/>
            <a:ext cx="619713" cy="619713"/>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spTree>
    <p:extLst>
      <p:ext uri="{BB962C8B-B14F-4D97-AF65-F5344CB8AC3E}">
        <p14:creationId xmlns="" xmlns:p14="http://schemas.microsoft.com/office/powerpoint/2010/main" val="27147107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2000"/>
                                        <p:tgtEl>
                                          <p:spTgt spid="16"/>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7"/>
                                        </p:tgtEl>
                                        <p:attrNameLst>
                                          <p:attrName>style.visibility</p:attrName>
                                        </p:attrNameLst>
                                      </p:cBhvr>
                                      <p:to>
                                        <p:strVal val="visible"/>
                                      </p:to>
                                    </p:set>
                                    <p:animEffect transition="in" filter="fade">
                                      <p:cBhvr>
                                        <p:cTn id="10" dur="2000"/>
                                        <p:tgtEl>
                                          <p:spTgt spid="17"/>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fade">
                                      <p:cBhvr>
                                        <p:cTn id="13" dur="2000"/>
                                        <p:tgtEl>
                                          <p:spTgt spid="6"/>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3"/>
                                        </p:tgtEl>
                                        <p:attrNameLst>
                                          <p:attrName>style.visibility</p:attrName>
                                        </p:attrNameLst>
                                      </p:cBhvr>
                                      <p:to>
                                        <p:strVal val="visible"/>
                                      </p:to>
                                    </p:set>
                                    <p:animEffect transition="in" filter="fade">
                                      <p:cBhvr>
                                        <p:cTn id="16"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6" grpId="0"/>
      <p:bldP spid="17" grpId="0"/>
      <p:bldP spid="6"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 name="Picture 3"/>
          <p:cNvPicPr>
            <a:picLocks noChangeAspect="1" noChangeArrowheads="1"/>
          </p:cNvPicPr>
          <p:nvPr/>
        </p:nvPicPr>
        <p:blipFill>
          <a:blip r:embed="rId3" cstate="print">
            <a:extLst>
              <a:ext uri="{28A0092B-C50C-407E-A947-70E740481C1C}">
                <a14:useLocalDpi xmlns="" xmlns:a14="http://schemas.microsoft.com/office/drawing/2010/main" val="0"/>
              </a:ext>
            </a:extLst>
          </a:blip>
          <a:srcRect t="14500" b="15399"/>
          <a:stretch>
            <a:fillRect/>
          </a:stretch>
        </p:blipFill>
        <p:spPr bwMode="auto">
          <a:xfrm flipH="1">
            <a:off x="5543062" y="0"/>
            <a:ext cx="3600938" cy="2245978"/>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sp>
        <p:nvSpPr>
          <p:cNvPr id="4" name="Rectangle 3"/>
          <p:cNvSpPr/>
          <p:nvPr/>
        </p:nvSpPr>
        <p:spPr>
          <a:xfrm>
            <a:off x="0" y="2209800"/>
            <a:ext cx="9144000" cy="533400"/>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0" y="2743200"/>
            <a:ext cx="9144000" cy="84221"/>
          </a:xfrm>
          <a:prstGeom prst="rect">
            <a:avLst/>
          </a:prstGeom>
        </p:spPr>
        <p:style>
          <a:lnRef idx="1">
            <a:schemeClr val="accent3"/>
          </a:lnRef>
          <a:fillRef idx="3">
            <a:schemeClr val="accent3"/>
          </a:fillRef>
          <a:effectRef idx="2">
            <a:schemeClr val="accent3"/>
          </a:effectRef>
          <a:fontRef idx="minor">
            <a:schemeClr val="lt1"/>
          </a:fontRef>
        </p:style>
        <p:txBody>
          <a:bodyPr rtlCol="0" anchor="ctr"/>
          <a:lstStyle/>
          <a:p>
            <a:pPr algn="ctr"/>
            <a:endParaRPr lang="en-US" dirty="0"/>
          </a:p>
        </p:txBody>
      </p:sp>
      <p:sp>
        <p:nvSpPr>
          <p:cNvPr id="3" name="Rectangle 2"/>
          <p:cNvSpPr/>
          <p:nvPr/>
        </p:nvSpPr>
        <p:spPr>
          <a:xfrm>
            <a:off x="457200" y="1005840"/>
            <a:ext cx="1486304" cy="457200"/>
          </a:xfrm>
          <a:prstGeom prst="rect">
            <a:avLst/>
          </a:prstGeom>
        </p:spPr>
        <p:style>
          <a:lnRef idx="2">
            <a:schemeClr val="accent3"/>
          </a:lnRef>
          <a:fillRef idx="1">
            <a:schemeClr val="lt1"/>
          </a:fillRef>
          <a:effectRef idx="0">
            <a:schemeClr val="accent3"/>
          </a:effectRef>
          <a:fontRef idx="minor">
            <a:schemeClr val="dk1"/>
          </a:fontRef>
        </p:style>
        <p:txBody>
          <a:bodyPr wrap="none" anchor="ctr">
            <a:spAutoFit/>
          </a:bodyPr>
          <a:lstStyle/>
          <a:p>
            <a:pPr lvl="0"/>
            <a:r>
              <a:rPr lang="en-US" sz="2800" b="1" dirty="0" smtClean="0"/>
              <a:t>P</a:t>
            </a:r>
            <a:r>
              <a:rPr lang="en-US" sz="2400" b="1" dirty="0" smtClean="0"/>
              <a:t>URPOSE </a:t>
            </a:r>
            <a:endParaRPr lang="en-US" sz="2400" dirty="0"/>
          </a:p>
        </p:txBody>
      </p:sp>
      <p:sp>
        <p:nvSpPr>
          <p:cNvPr id="7" name="Rectangle 6"/>
          <p:cNvSpPr/>
          <p:nvPr/>
        </p:nvSpPr>
        <p:spPr>
          <a:xfrm>
            <a:off x="-35859" y="6324600"/>
            <a:ext cx="9144000" cy="76200"/>
          </a:xfrm>
          <a:prstGeom prst="rect">
            <a:avLst/>
          </a:prstGeom>
          <a:solidFill>
            <a:schemeClr val="tx1">
              <a:lumMod val="65000"/>
              <a:lumOff val="3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p:cNvSpPr/>
          <p:nvPr/>
        </p:nvSpPr>
        <p:spPr>
          <a:xfrm flipV="1">
            <a:off x="-40342" y="6409565"/>
            <a:ext cx="9144000" cy="45719"/>
          </a:xfrm>
          <a:prstGeom prst="rect">
            <a:avLst/>
          </a:prstGeom>
        </p:spPr>
        <p:style>
          <a:lnRef idx="1">
            <a:schemeClr val="accent3"/>
          </a:lnRef>
          <a:fillRef idx="3">
            <a:schemeClr val="accent3"/>
          </a:fillRef>
          <a:effectRef idx="2">
            <a:schemeClr val="accent3"/>
          </a:effectRef>
          <a:fontRef idx="minor">
            <a:schemeClr val="lt1"/>
          </a:fontRef>
        </p:style>
        <p:txBody>
          <a:bodyPr rtlCol="0" anchor="ctr"/>
          <a:lstStyle/>
          <a:p>
            <a:pPr algn="ctr"/>
            <a:endParaRPr lang="en-US" dirty="0"/>
          </a:p>
        </p:txBody>
      </p:sp>
      <p:sp>
        <p:nvSpPr>
          <p:cNvPr id="9" name="Rounded Rectangle 8"/>
          <p:cNvSpPr/>
          <p:nvPr/>
        </p:nvSpPr>
        <p:spPr>
          <a:xfrm>
            <a:off x="2057400" y="5867400"/>
            <a:ext cx="1295400" cy="914400"/>
          </a:xfrm>
          <a:prstGeom prst="roundRect">
            <a:avLst/>
          </a:prstGeom>
          <a:solidFill>
            <a:schemeClr val="bg2"/>
          </a:solidFill>
          <a:ln>
            <a:solidFill>
              <a:schemeClr val="bg1"/>
            </a:solidFill>
          </a:ln>
          <a:scene3d>
            <a:camera prst="orthographicFront"/>
            <a:lightRig rig="threePt" dir="t"/>
          </a:scene3d>
          <a:sp3d>
            <a:bevelT w="114300" prst="hardEdg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smtClean="0">
                <a:solidFill>
                  <a:schemeClr val="tx1"/>
                </a:solidFill>
              </a:rPr>
              <a:t>Dev</a:t>
            </a:r>
            <a:endParaRPr lang="en-US" sz="2400" dirty="0">
              <a:solidFill>
                <a:schemeClr val="tx1"/>
              </a:solidFill>
            </a:endParaRPr>
          </a:p>
        </p:txBody>
      </p:sp>
      <p:sp>
        <p:nvSpPr>
          <p:cNvPr id="14" name="TextBox 13"/>
          <p:cNvSpPr txBox="1"/>
          <p:nvPr/>
        </p:nvSpPr>
        <p:spPr>
          <a:xfrm>
            <a:off x="914400" y="1828800"/>
            <a:ext cx="1905000" cy="400110"/>
          </a:xfrm>
          <a:prstGeom prst="rect">
            <a:avLst/>
          </a:prstGeom>
          <a:noFill/>
        </p:spPr>
        <p:txBody>
          <a:bodyPr wrap="square" rtlCol="0">
            <a:spAutoFit/>
          </a:bodyPr>
          <a:lstStyle/>
          <a:p>
            <a:r>
              <a:rPr lang="en-US" sz="2000" b="1" dirty="0" smtClean="0">
                <a:solidFill>
                  <a:schemeClr val="tx1">
                    <a:lumMod val="65000"/>
                    <a:lumOff val="35000"/>
                  </a:schemeClr>
                </a:solidFill>
                <a:latin typeface="Bangle Wide" pitchFamily="2" charset="0"/>
              </a:rPr>
              <a:t>Social Media Policy</a:t>
            </a:r>
            <a:endParaRPr lang="en-US" sz="2000" b="1" dirty="0">
              <a:solidFill>
                <a:schemeClr val="tx1">
                  <a:lumMod val="65000"/>
                  <a:lumOff val="35000"/>
                </a:schemeClr>
              </a:solidFill>
              <a:latin typeface="Bangle Wide" pitchFamily="2" charset="0"/>
            </a:endParaRPr>
          </a:p>
        </p:txBody>
      </p:sp>
      <p:sp>
        <p:nvSpPr>
          <p:cNvPr id="20" name="TextBox 19"/>
          <p:cNvSpPr txBox="1"/>
          <p:nvPr/>
        </p:nvSpPr>
        <p:spPr>
          <a:xfrm>
            <a:off x="1371600" y="3886200"/>
            <a:ext cx="6477000" cy="461665"/>
          </a:xfrm>
          <a:prstGeom prst="rect">
            <a:avLst/>
          </a:prstGeom>
          <a:noFill/>
        </p:spPr>
        <p:txBody>
          <a:bodyPr wrap="square" rtlCol="0">
            <a:spAutoFit/>
          </a:bodyPr>
          <a:lstStyle/>
          <a:p>
            <a:pPr marL="285750" indent="-285750">
              <a:buFont typeface="Arial" pitchFamily="34" charset="0"/>
              <a:buChar char="•"/>
            </a:pPr>
            <a:r>
              <a:rPr lang="en-US" sz="2400" dirty="0" smtClean="0"/>
              <a:t>Establish Role of Social Media</a:t>
            </a:r>
          </a:p>
        </p:txBody>
      </p:sp>
      <p:sp>
        <p:nvSpPr>
          <p:cNvPr id="21" name="TextBox 20"/>
          <p:cNvSpPr txBox="1"/>
          <p:nvPr/>
        </p:nvSpPr>
        <p:spPr>
          <a:xfrm>
            <a:off x="1371600" y="4572000"/>
            <a:ext cx="3429000" cy="461665"/>
          </a:xfrm>
          <a:prstGeom prst="rect">
            <a:avLst/>
          </a:prstGeom>
          <a:noFill/>
        </p:spPr>
        <p:txBody>
          <a:bodyPr wrap="square" rtlCol="0">
            <a:spAutoFit/>
          </a:bodyPr>
          <a:lstStyle/>
          <a:p>
            <a:pPr marL="285750" indent="-285750">
              <a:buFont typeface="Arial" pitchFamily="34" charset="0"/>
              <a:buChar char="•"/>
            </a:pPr>
            <a:r>
              <a:rPr lang="en-US" sz="2400" dirty="0" smtClean="0"/>
              <a:t>Articulate Policy    </a:t>
            </a:r>
            <a:endParaRPr lang="en-US" sz="2400" dirty="0"/>
          </a:p>
        </p:txBody>
      </p:sp>
      <p:sp>
        <p:nvSpPr>
          <p:cNvPr id="23" name="TextBox 22"/>
          <p:cNvSpPr txBox="1"/>
          <p:nvPr/>
        </p:nvSpPr>
        <p:spPr>
          <a:xfrm>
            <a:off x="1371600" y="3200400"/>
            <a:ext cx="4495800" cy="461665"/>
          </a:xfrm>
          <a:prstGeom prst="rect">
            <a:avLst/>
          </a:prstGeom>
          <a:noFill/>
        </p:spPr>
        <p:txBody>
          <a:bodyPr wrap="square" rtlCol="0">
            <a:spAutoFit/>
          </a:bodyPr>
          <a:lstStyle/>
          <a:p>
            <a:pPr marL="285750" indent="-285750">
              <a:buFont typeface="Arial" pitchFamily="34" charset="0"/>
              <a:buChar char="•"/>
            </a:pPr>
            <a:r>
              <a:rPr lang="en-US" sz="2400" dirty="0" smtClean="0"/>
              <a:t>Define Your Organization         </a:t>
            </a:r>
          </a:p>
        </p:txBody>
      </p:sp>
      <p:sp>
        <p:nvSpPr>
          <p:cNvPr id="18" name="TextBox 17"/>
          <p:cNvSpPr txBox="1"/>
          <p:nvPr/>
        </p:nvSpPr>
        <p:spPr>
          <a:xfrm>
            <a:off x="228600" y="6464892"/>
            <a:ext cx="1600200" cy="369332"/>
          </a:xfrm>
          <a:prstGeom prst="rect">
            <a:avLst/>
          </a:prstGeom>
          <a:noFill/>
        </p:spPr>
        <p:txBody>
          <a:bodyPr wrap="square" rtlCol="0">
            <a:spAutoFit/>
          </a:bodyPr>
          <a:lstStyle/>
          <a:p>
            <a:r>
              <a:rPr lang="en-US" dirty="0" smtClean="0"/>
              <a:t>Introduction</a:t>
            </a:r>
            <a:endParaRPr lang="en-US" dirty="0"/>
          </a:p>
        </p:txBody>
      </p:sp>
      <p:sp>
        <p:nvSpPr>
          <p:cNvPr id="24" name="TextBox 23"/>
          <p:cNvSpPr txBox="1"/>
          <p:nvPr/>
        </p:nvSpPr>
        <p:spPr>
          <a:xfrm>
            <a:off x="7456363" y="6487016"/>
            <a:ext cx="1609165" cy="369332"/>
          </a:xfrm>
          <a:prstGeom prst="rect">
            <a:avLst/>
          </a:prstGeom>
          <a:noFill/>
        </p:spPr>
        <p:txBody>
          <a:bodyPr wrap="square" rtlCol="0">
            <a:spAutoFit/>
          </a:bodyPr>
          <a:lstStyle/>
          <a:p>
            <a:r>
              <a:rPr lang="en-US" dirty="0" smtClean="0"/>
              <a:t>Conclusion</a:t>
            </a:r>
            <a:endParaRPr lang="en-US" dirty="0"/>
          </a:p>
        </p:txBody>
      </p:sp>
      <p:sp>
        <p:nvSpPr>
          <p:cNvPr id="25" name="TextBox 24"/>
          <p:cNvSpPr txBox="1"/>
          <p:nvPr/>
        </p:nvSpPr>
        <p:spPr>
          <a:xfrm>
            <a:off x="3886200" y="6491372"/>
            <a:ext cx="1143000" cy="369332"/>
          </a:xfrm>
          <a:prstGeom prst="rect">
            <a:avLst/>
          </a:prstGeom>
          <a:noFill/>
        </p:spPr>
        <p:txBody>
          <a:bodyPr wrap="square" rtlCol="0">
            <a:spAutoFit/>
          </a:bodyPr>
          <a:lstStyle/>
          <a:p>
            <a:r>
              <a:rPr lang="en-US" dirty="0" smtClean="0"/>
              <a:t>Legalities</a:t>
            </a:r>
            <a:endParaRPr lang="en-US" dirty="0"/>
          </a:p>
        </p:txBody>
      </p:sp>
      <p:sp>
        <p:nvSpPr>
          <p:cNvPr id="26" name="TextBox 25"/>
          <p:cNvSpPr txBox="1"/>
          <p:nvPr/>
        </p:nvSpPr>
        <p:spPr>
          <a:xfrm>
            <a:off x="5342965" y="6488668"/>
            <a:ext cx="1972235" cy="369332"/>
          </a:xfrm>
          <a:prstGeom prst="rect">
            <a:avLst/>
          </a:prstGeom>
          <a:noFill/>
        </p:spPr>
        <p:txBody>
          <a:bodyPr wrap="square" rtlCol="0">
            <a:spAutoFit/>
          </a:bodyPr>
          <a:lstStyle/>
          <a:p>
            <a:r>
              <a:rPr lang="en-US" dirty="0" smtClean="0"/>
              <a:t>Implementation</a:t>
            </a:r>
            <a:endParaRPr lang="en-US" dirty="0"/>
          </a:p>
        </p:txBody>
      </p:sp>
    </p:spTree>
    <p:extLst>
      <p:ext uri="{BB962C8B-B14F-4D97-AF65-F5344CB8AC3E}">
        <p14:creationId xmlns="" xmlns:p14="http://schemas.microsoft.com/office/powerpoint/2010/main" val="41713256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fade">
                                      <p:cBhvr>
                                        <p:cTn id="7" dur="2000"/>
                                        <p:tgtEl>
                                          <p:spTgt spid="2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gtEl>
                                        <p:attrNameLst>
                                          <p:attrName>style.visibility</p:attrName>
                                        </p:attrNameLst>
                                      </p:cBhvr>
                                      <p:to>
                                        <p:strVal val="visible"/>
                                      </p:to>
                                    </p:set>
                                    <p:animEffect transition="in" filter="fade">
                                      <p:cBhvr>
                                        <p:cTn id="12" dur="2000"/>
                                        <p:tgtEl>
                                          <p:spTgt spid="20"/>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1"/>
                                        </p:tgtEl>
                                        <p:attrNameLst>
                                          <p:attrName>style.visibility</p:attrName>
                                        </p:attrNameLst>
                                      </p:cBhvr>
                                      <p:to>
                                        <p:strVal val="visible"/>
                                      </p:to>
                                    </p:set>
                                    <p:animEffect transition="in" filter="fade">
                                      <p:cBhvr>
                                        <p:cTn id="17" dur="20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p:bldP spid="21" grpId="0"/>
      <p:bldP spid="23"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31" name="Picture 7"/>
          <p:cNvPicPr>
            <a:picLocks noChangeAspect="1" noChangeArrowheads="1"/>
          </p:cNvPicPr>
          <p:nvPr/>
        </p:nvPicPr>
        <p:blipFill>
          <a:blip r:embed="rId3" cstate="print"/>
          <a:srcRect/>
          <a:stretch>
            <a:fillRect/>
          </a:stretch>
        </p:blipFill>
        <p:spPr bwMode="auto">
          <a:xfrm>
            <a:off x="5791200" y="3200400"/>
            <a:ext cx="2029924" cy="708430"/>
          </a:xfrm>
          <a:prstGeom prst="rect">
            <a:avLst/>
          </a:prstGeom>
          <a:noFill/>
          <a:ln w="9525">
            <a:noFill/>
            <a:miter lim="800000"/>
            <a:headEnd/>
            <a:tailEnd/>
          </a:ln>
        </p:spPr>
      </p:pic>
      <p:pic>
        <p:nvPicPr>
          <p:cNvPr id="17" name="Picture 2"/>
          <p:cNvPicPr>
            <a:picLocks noChangeAspect="1" noChangeArrowheads="1"/>
          </p:cNvPicPr>
          <p:nvPr/>
        </p:nvPicPr>
        <p:blipFill>
          <a:blip r:embed="rId4" cstate="print">
            <a:extLst>
              <a:ext uri="{28A0092B-C50C-407E-A947-70E740481C1C}">
                <a14:useLocalDpi xmlns="" xmlns:a14="http://schemas.microsoft.com/office/drawing/2010/main" val="0"/>
              </a:ext>
            </a:extLst>
          </a:blip>
          <a:srcRect t="8921" b="16283"/>
          <a:stretch>
            <a:fillRect/>
          </a:stretch>
        </p:blipFill>
        <p:spPr bwMode="auto">
          <a:xfrm>
            <a:off x="5908676" y="0"/>
            <a:ext cx="3235324" cy="2263418"/>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sp>
        <p:nvSpPr>
          <p:cNvPr id="4" name="Rectangle 3"/>
          <p:cNvSpPr/>
          <p:nvPr/>
        </p:nvSpPr>
        <p:spPr>
          <a:xfrm>
            <a:off x="0" y="2209800"/>
            <a:ext cx="9144000" cy="533400"/>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0" y="2743200"/>
            <a:ext cx="9144000" cy="84221"/>
          </a:xfrm>
          <a:prstGeom prst="rect">
            <a:avLst/>
          </a:prstGeom>
        </p:spPr>
        <p:style>
          <a:lnRef idx="1">
            <a:schemeClr val="accent3"/>
          </a:lnRef>
          <a:fillRef idx="3">
            <a:schemeClr val="accent3"/>
          </a:fillRef>
          <a:effectRef idx="2">
            <a:schemeClr val="accent3"/>
          </a:effectRef>
          <a:fontRef idx="minor">
            <a:schemeClr val="lt1"/>
          </a:fontRef>
        </p:style>
        <p:txBody>
          <a:bodyPr rtlCol="0" anchor="ctr"/>
          <a:lstStyle/>
          <a:p>
            <a:pPr algn="ctr"/>
            <a:endParaRPr lang="en-US" dirty="0"/>
          </a:p>
        </p:txBody>
      </p:sp>
      <p:sp>
        <p:nvSpPr>
          <p:cNvPr id="3" name="Rectangle 2"/>
          <p:cNvSpPr/>
          <p:nvPr/>
        </p:nvSpPr>
        <p:spPr>
          <a:xfrm>
            <a:off x="457200" y="1005840"/>
            <a:ext cx="2574872" cy="457200"/>
          </a:xfrm>
          <a:prstGeom prst="rect">
            <a:avLst/>
          </a:prstGeom>
        </p:spPr>
        <p:style>
          <a:lnRef idx="2">
            <a:schemeClr val="accent3"/>
          </a:lnRef>
          <a:fillRef idx="1">
            <a:schemeClr val="lt1"/>
          </a:fillRef>
          <a:effectRef idx="0">
            <a:schemeClr val="accent3"/>
          </a:effectRef>
          <a:fontRef idx="minor">
            <a:schemeClr val="dk1"/>
          </a:fontRef>
        </p:style>
        <p:txBody>
          <a:bodyPr wrap="none" anchor="ctr">
            <a:spAutoFit/>
          </a:bodyPr>
          <a:lstStyle/>
          <a:p>
            <a:pPr lvl="0"/>
            <a:r>
              <a:rPr lang="en-US" sz="2800" b="1" dirty="0" smtClean="0"/>
              <a:t>P</a:t>
            </a:r>
            <a:r>
              <a:rPr lang="en-US" sz="2400" b="1" dirty="0" smtClean="0"/>
              <a:t>OLICY</a:t>
            </a:r>
            <a:r>
              <a:rPr lang="en-US" sz="2800" b="1" dirty="0" smtClean="0"/>
              <a:t> E</a:t>
            </a:r>
            <a:r>
              <a:rPr lang="en-US" sz="2400" b="1" dirty="0" smtClean="0"/>
              <a:t>LEMENTS</a:t>
            </a:r>
            <a:endParaRPr lang="en-US" sz="2800" dirty="0"/>
          </a:p>
        </p:txBody>
      </p:sp>
      <p:sp>
        <p:nvSpPr>
          <p:cNvPr id="7" name="Rectangle 6"/>
          <p:cNvSpPr/>
          <p:nvPr/>
        </p:nvSpPr>
        <p:spPr>
          <a:xfrm>
            <a:off x="-35859" y="6324600"/>
            <a:ext cx="9144000" cy="76200"/>
          </a:xfrm>
          <a:prstGeom prst="rect">
            <a:avLst/>
          </a:prstGeom>
          <a:solidFill>
            <a:schemeClr val="tx1">
              <a:lumMod val="65000"/>
              <a:lumOff val="3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p:cNvSpPr/>
          <p:nvPr/>
        </p:nvSpPr>
        <p:spPr>
          <a:xfrm flipV="1">
            <a:off x="-40342" y="6409565"/>
            <a:ext cx="9144000" cy="45719"/>
          </a:xfrm>
          <a:prstGeom prst="rect">
            <a:avLst/>
          </a:prstGeom>
        </p:spPr>
        <p:style>
          <a:lnRef idx="1">
            <a:schemeClr val="accent3"/>
          </a:lnRef>
          <a:fillRef idx="3">
            <a:schemeClr val="accent3"/>
          </a:fillRef>
          <a:effectRef idx="2">
            <a:schemeClr val="accent3"/>
          </a:effectRef>
          <a:fontRef idx="minor">
            <a:schemeClr val="lt1"/>
          </a:fontRef>
        </p:style>
        <p:txBody>
          <a:bodyPr rtlCol="0" anchor="ctr"/>
          <a:lstStyle/>
          <a:p>
            <a:pPr algn="ctr"/>
            <a:endParaRPr lang="en-US" dirty="0"/>
          </a:p>
        </p:txBody>
      </p:sp>
      <p:sp>
        <p:nvSpPr>
          <p:cNvPr id="14" name="TextBox 13"/>
          <p:cNvSpPr txBox="1"/>
          <p:nvPr/>
        </p:nvSpPr>
        <p:spPr>
          <a:xfrm>
            <a:off x="914400" y="1828800"/>
            <a:ext cx="2133600" cy="400110"/>
          </a:xfrm>
          <a:prstGeom prst="rect">
            <a:avLst/>
          </a:prstGeom>
          <a:noFill/>
        </p:spPr>
        <p:txBody>
          <a:bodyPr wrap="square" rtlCol="0" anchor="ctr">
            <a:spAutoFit/>
          </a:bodyPr>
          <a:lstStyle/>
          <a:p>
            <a:r>
              <a:rPr lang="en-US" sz="2000" b="1" dirty="0" smtClean="0">
                <a:solidFill>
                  <a:schemeClr val="tx1">
                    <a:lumMod val="65000"/>
                    <a:lumOff val="35000"/>
                  </a:schemeClr>
                </a:solidFill>
                <a:latin typeface="Bangle Wide" pitchFamily="2" charset="0"/>
              </a:rPr>
              <a:t>Social Media Policy</a:t>
            </a:r>
            <a:endParaRPr lang="en-US" sz="2000" b="1" dirty="0">
              <a:solidFill>
                <a:schemeClr val="tx1">
                  <a:lumMod val="65000"/>
                  <a:lumOff val="35000"/>
                </a:schemeClr>
              </a:solidFill>
              <a:latin typeface="Bangle Wide" pitchFamily="2" charset="0"/>
            </a:endParaRPr>
          </a:p>
        </p:txBody>
      </p:sp>
      <p:sp>
        <p:nvSpPr>
          <p:cNvPr id="15" name="TextBox 14"/>
          <p:cNvSpPr txBox="1"/>
          <p:nvPr/>
        </p:nvSpPr>
        <p:spPr>
          <a:xfrm>
            <a:off x="1828800" y="4114800"/>
            <a:ext cx="4572000" cy="461665"/>
          </a:xfrm>
          <a:prstGeom prst="rect">
            <a:avLst/>
          </a:prstGeom>
          <a:noFill/>
        </p:spPr>
        <p:txBody>
          <a:bodyPr wrap="square" rtlCol="0">
            <a:spAutoFit/>
          </a:bodyPr>
          <a:lstStyle/>
          <a:p>
            <a:pPr marL="285750" indent="-285750">
              <a:buFont typeface="Arial" pitchFamily="34" charset="0"/>
              <a:buChar char="•"/>
            </a:pPr>
            <a:r>
              <a:rPr lang="en-US" sz="2400" dirty="0" smtClean="0"/>
              <a:t>Authorization and Access</a:t>
            </a:r>
            <a:endParaRPr lang="en-US" sz="2400" dirty="0"/>
          </a:p>
        </p:txBody>
      </p:sp>
      <p:sp>
        <p:nvSpPr>
          <p:cNvPr id="18" name="Rounded Rectangle 17"/>
          <p:cNvSpPr/>
          <p:nvPr/>
        </p:nvSpPr>
        <p:spPr>
          <a:xfrm>
            <a:off x="2057400" y="5867400"/>
            <a:ext cx="1295400" cy="914400"/>
          </a:xfrm>
          <a:prstGeom prst="roundRect">
            <a:avLst/>
          </a:prstGeom>
          <a:solidFill>
            <a:schemeClr val="bg2"/>
          </a:solidFill>
          <a:ln>
            <a:solidFill>
              <a:schemeClr val="bg1"/>
            </a:solidFill>
          </a:ln>
          <a:scene3d>
            <a:camera prst="orthographicFront"/>
            <a:lightRig rig="threePt" dir="t"/>
          </a:scene3d>
          <a:sp3d>
            <a:bevelT w="114300" prst="hardEdg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smtClean="0">
                <a:solidFill>
                  <a:schemeClr val="tx1"/>
                </a:solidFill>
              </a:rPr>
              <a:t>Dev</a:t>
            </a:r>
            <a:endParaRPr lang="en-US" sz="2400" dirty="0">
              <a:solidFill>
                <a:schemeClr val="tx1"/>
              </a:solidFill>
            </a:endParaRPr>
          </a:p>
        </p:txBody>
      </p:sp>
      <p:sp>
        <p:nvSpPr>
          <p:cNvPr id="19" name="TextBox 18"/>
          <p:cNvSpPr txBox="1"/>
          <p:nvPr/>
        </p:nvSpPr>
        <p:spPr>
          <a:xfrm>
            <a:off x="228600" y="6464892"/>
            <a:ext cx="1600200" cy="369332"/>
          </a:xfrm>
          <a:prstGeom prst="rect">
            <a:avLst/>
          </a:prstGeom>
          <a:noFill/>
        </p:spPr>
        <p:txBody>
          <a:bodyPr wrap="square" rtlCol="0">
            <a:spAutoFit/>
          </a:bodyPr>
          <a:lstStyle/>
          <a:p>
            <a:r>
              <a:rPr lang="en-US" dirty="0" smtClean="0"/>
              <a:t>Introduction</a:t>
            </a:r>
            <a:endParaRPr lang="en-US" dirty="0"/>
          </a:p>
        </p:txBody>
      </p:sp>
      <p:sp>
        <p:nvSpPr>
          <p:cNvPr id="20" name="TextBox 19"/>
          <p:cNvSpPr txBox="1"/>
          <p:nvPr/>
        </p:nvSpPr>
        <p:spPr>
          <a:xfrm>
            <a:off x="7456363" y="6487016"/>
            <a:ext cx="1609165" cy="369332"/>
          </a:xfrm>
          <a:prstGeom prst="rect">
            <a:avLst/>
          </a:prstGeom>
          <a:noFill/>
        </p:spPr>
        <p:txBody>
          <a:bodyPr wrap="square" rtlCol="0">
            <a:spAutoFit/>
          </a:bodyPr>
          <a:lstStyle/>
          <a:p>
            <a:r>
              <a:rPr lang="en-US" dirty="0" smtClean="0"/>
              <a:t>Conclusion</a:t>
            </a:r>
            <a:endParaRPr lang="en-US" dirty="0"/>
          </a:p>
        </p:txBody>
      </p:sp>
      <p:sp>
        <p:nvSpPr>
          <p:cNvPr id="21" name="TextBox 20"/>
          <p:cNvSpPr txBox="1"/>
          <p:nvPr/>
        </p:nvSpPr>
        <p:spPr>
          <a:xfrm>
            <a:off x="3886200" y="6491372"/>
            <a:ext cx="1143000" cy="369332"/>
          </a:xfrm>
          <a:prstGeom prst="rect">
            <a:avLst/>
          </a:prstGeom>
          <a:noFill/>
        </p:spPr>
        <p:txBody>
          <a:bodyPr wrap="square" rtlCol="0">
            <a:spAutoFit/>
          </a:bodyPr>
          <a:lstStyle/>
          <a:p>
            <a:r>
              <a:rPr lang="en-US" dirty="0" smtClean="0"/>
              <a:t>Legalities</a:t>
            </a:r>
            <a:endParaRPr lang="en-US" dirty="0"/>
          </a:p>
        </p:txBody>
      </p:sp>
      <p:sp>
        <p:nvSpPr>
          <p:cNvPr id="22" name="TextBox 21"/>
          <p:cNvSpPr txBox="1"/>
          <p:nvPr/>
        </p:nvSpPr>
        <p:spPr>
          <a:xfrm>
            <a:off x="5342965" y="6488668"/>
            <a:ext cx="1972235" cy="369332"/>
          </a:xfrm>
          <a:prstGeom prst="rect">
            <a:avLst/>
          </a:prstGeom>
          <a:noFill/>
        </p:spPr>
        <p:txBody>
          <a:bodyPr wrap="square" rtlCol="0">
            <a:spAutoFit/>
          </a:bodyPr>
          <a:lstStyle/>
          <a:p>
            <a:r>
              <a:rPr lang="en-US" dirty="0" smtClean="0"/>
              <a:t>Implementation</a:t>
            </a:r>
            <a:endParaRPr lang="en-US" dirty="0"/>
          </a:p>
        </p:txBody>
      </p:sp>
      <p:sp>
        <p:nvSpPr>
          <p:cNvPr id="24" name="TextBox 23"/>
          <p:cNvSpPr txBox="1"/>
          <p:nvPr/>
        </p:nvSpPr>
        <p:spPr>
          <a:xfrm>
            <a:off x="1828800" y="5181600"/>
            <a:ext cx="5105400" cy="461665"/>
          </a:xfrm>
          <a:prstGeom prst="rect">
            <a:avLst/>
          </a:prstGeom>
          <a:noFill/>
        </p:spPr>
        <p:txBody>
          <a:bodyPr wrap="square" rtlCol="0">
            <a:spAutoFit/>
          </a:bodyPr>
          <a:lstStyle/>
          <a:p>
            <a:pPr>
              <a:buFont typeface="Arial" pitchFamily="34" charset="0"/>
              <a:buChar char="•"/>
            </a:pPr>
            <a:r>
              <a:rPr lang="en-US" sz="2400" dirty="0" smtClean="0"/>
              <a:t>   Responsibilities / Expectations</a:t>
            </a:r>
            <a:endParaRPr lang="en-US" sz="2400" dirty="0"/>
          </a:p>
        </p:txBody>
      </p:sp>
      <p:sp>
        <p:nvSpPr>
          <p:cNvPr id="29" name="TextBox 28"/>
          <p:cNvSpPr txBox="1"/>
          <p:nvPr/>
        </p:nvSpPr>
        <p:spPr>
          <a:xfrm>
            <a:off x="1828800" y="3581400"/>
            <a:ext cx="4648200" cy="461665"/>
          </a:xfrm>
          <a:prstGeom prst="rect">
            <a:avLst/>
          </a:prstGeom>
          <a:noFill/>
        </p:spPr>
        <p:txBody>
          <a:bodyPr wrap="square" rtlCol="0">
            <a:spAutoFit/>
          </a:bodyPr>
          <a:lstStyle/>
          <a:p>
            <a:pPr>
              <a:buFont typeface="Arial" pitchFamily="34" charset="0"/>
              <a:buChar char="•"/>
            </a:pPr>
            <a:r>
              <a:rPr lang="en-US" sz="2400" dirty="0" smtClean="0"/>
              <a:t>   Visual Structure</a:t>
            </a:r>
          </a:p>
        </p:txBody>
      </p:sp>
      <p:sp>
        <p:nvSpPr>
          <p:cNvPr id="25" name="Rectangle 24"/>
          <p:cNvSpPr/>
          <p:nvPr/>
        </p:nvSpPr>
        <p:spPr>
          <a:xfrm>
            <a:off x="1371600" y="2939237"/>
            <a:ext cx="1274773" cy="430887"/>
          </a:xfrm>
          <a:prstGeom prst="rect">
            <a:avLst/>
          </a:prstGeom>
        </p:spPr>
        <p:style>
          <a:lnRef idx="2">
            <a:schemeClr val="accent3"/>
          </a:lnRef>
          <a:fillRef idx="1">
            <a:schemeClr val="lt1"/>
          </a:fillRef>
          <a:effectRef idx="0">
            <a:schemeClr val="accent3"/>
          </a:effectRef>
          <a:fontRef idx="minor">
            <a:schemeClr val="dk1"/>
          </a:fontRef>
        </p:style>
        <p:txBody>
          <a:bodyPr wrap="none" anchor="ctr">
            <a:spAutoFit/>
          </a:bodyPr>
          <a:lstStyle/>
          <a:p>
            <a:pPr lvl="0"/>
            <a:r>
              <a:rPr lang="en-US" sz="2200" b="1" dirty="0" smtClean="0"/>
              <a:t>Structure</a:t>
            </a:r>
            <a:endParaRPr lang="en-US" sz="2200" dirty="0"/>
          </a:p>
        </p:txBody>
      </p:sp>
      <p:sp>
        <p:nvSpPr>
          <p:cNvPr id="26" name="TextBox 25"/>
          <p:cNvSpPr txBox="1"/>
          <p:nvPr/>
        </p:nvSpPr>
        <p:spPr>
          <a:xfrm>
            <a:off x="1828800" y="4648200"/>
            <a:ext cx="4572000" cy="461665"/>
          </a:xfrm>
          <a:prstGeom prst="rect">
            <a:avLst/>
          </a:prstGeom>
          <a:noFill/>
        </p:spPr>
        <p:txBody>
          <a:bodyPr wrap="square" rtlCol="0">
            <a:spAutoFit/>
          </a:bodyPr>
          <a:lstStyle/>
          <a:p>
            <a:pPr marL="285750" indent="-285750">
              <a:buFont typeface="Arial" pitchFamily="34" charset="0"/>
              <a:buChar char="•"/>
            </a:pPr>
            <a:r>
              <a:rPr lang="en-US" sz="2400" dirty="0" smtClean="0"/>
              <a:t>Existing Policies</a:t>
            </a:r>
            <a:endParaRPr lang="en-US" sz="2400" dirty="0"/>
          </a:p>
        </p:txBody>
      </p:sp>
      <p:pic>
        <p:nvPicPr>
          <p:cNvPr id="1026" name="Picture 2"/>
          <p:cNvPicPr>
            <a:picLocks noChangeAspect="1" noChangeArrowheads="1"/>
          </p:cNvPicPr>
          <p:nvPr/>
        </p:nvPicPr>
        <p:blipFill>
          <a:blip r:embed="rId5" cstate="print"/>
          <a:srcRect/>
          <a:stretch>
            <a:fillRect/>
          </a:stretch>
        </p:blipFill>
        <p:spPr bwMode="auto">
          <a:xfrm>
            <a:off x="6019800" y="3124200"/>
            <a:ext cx="2066925" cy="1355080"/>
          </a:xfrm>
          <a:prstGeom prst="rect">
            <a:avLst/>
          </a:prstGeom>
          <a:noFill/>
          <a:ln w="9525">
            <a:noFill/>
            <a:miter lim="800000"/>
            <a:headEnd/>
            <a:tailEnd/>
          </a:ln>
        </p:spPr>
      </p:pic>
      <p:pic>
        <p:nvPicPr>
          <p:cNvPr id="1028" name="Picture 4"/>
          <p:cNvPicPr>
            <a:picLocks noChangeAspect="1" noChangeArrowheads="1"/>
          </p:cNvPicPr>
          <p:nvPr/>
        </p:nvPicPr>
        <p:blipFill>
          <a:blip r:embed="rId6" cstate="print"/>
          <a:srcRect/>
          <a:stretch>
            <a:fillRect/>
          </a:stretch>
        </p:blipFill>
        <p:spPr bwMode="auto">
          <a:xfrm>
            <a:off x="6096000" y="3124200"/>
            <a:ext cx="1500187" cy="1581478"/>
          </a:xfrm>
          <a:prstGeom prst="rect">
            <a:avLst/>
          </a:prstGeom>
          <a:noFill/>
          <a:ln w="9525">
            <a:noFill/>
            <a:miter lim="800000"/>
            <a:headEnd/>
            <a:tailEnd/>
          </a:ln>
        </p:spPr>
      </p:pic>
      <p:pic>
        <p:nvPicPr>
          <p:cNvPr id="1029" name="Picture 5"/>
          <p:cNvPicPr>
            <a:picLocks noChangeAspect="1" noChangeArrowheads="1"/>
          </p:cNvPicPr>
          <p:nvPr/>
        </p:nvPicPr>
        <p:blipFill>
          <a:blip r:embed="rId7" cstate="print"/>
          <a:srcRect/>
          <a:stretch>
            <a:fillRect/>
          </a:stretch>
        </p:blipFill>
        <p:spPr bwMode="auto">
          <a:xfrm>
            <a:off x="5791200" y="3276600"/>
            <a:ext cx="2134188" cy="1371600"/>
          </a:xfrm>
          <a:prstGeom prst="rect">
            <a:avLst/>
          </a:prstGeom>
          <a:noFill/>
          <a:ln w="9525">
            <a:noFill/>
            <a:miter lim="800000"/>
            <a:headEnd/>
            <a:tailEnd/>
          </a:ln>
        </p:spPr>
      </p:pic>
      <p:pic>
        <p:nvPicPr>
          <p:cNvPr id="1030" name="Picture 6"/>
          <p:cNvPicPr>
            <a:picLocks noChangeAspect="1" noChangeArrowheads="1"/>
          </p:cNvPicPr>
          <p:nvPr/>
        </p:nvPicPr>
        <p:blipFill>
          <a:blip r:embed="rId8" cstate="print"/>
          <a:srcRect/>
          <a:stretch>
            <a:fillRect/>
          </a:stretch>
        </p:blipFill>
        <p:spPr bwMode="auto">
          <a:xfrm>
            <a:off x="5943600" y="3048000"/>
            <a:ext cx="1828800" cy="1839817"/>
          </a:xfrm>
          <a:prstGeom prst="rect">
            <a:avLst/>
          </a:prstGeom>
          <a:noFill/>
          <a:ln w="9525">
            <a:noFill/>
            <a:miter lim="800000"/>
            <a:headEnd/>
            <a:tailEnd/>
          </a:ln>
        </p:spPr>
      </p:pic>
      <p:sp>
        <p:nvSpPr>
          <p:cNvPr id="28" name="TextBox 27"/>
          <p:cNvSpPr txBox="1"/>
          <p:nvPr/>
        </p:nvSpPr>
        <p:spPr>
          <a:xfrm>
            <a:off x="1371600" y="3547408"/>
            <a:ext cx="8001000" cy="2000548"/>
          </a:xfrm>
          <a:prstGeom prst="rect">
            <a:avLst/>
          </a:prstGeom>
          <a:noFill/>
        </p:spPr>
        <p:txBody>
          <a:bodyPr wrap="square" rtlCol="0">
            <a:spAutoFit/>
          </a:bodyPr>
          <a:lstStyle/>
          <a:p>
            <a:pPr lvl="1">
              <a:buFont typeface="Arial" pitchFamily="34" charset="0"/>
              <a:buChar char="•"/>
            </a:pPr>
            <a:r>
              <a:rPr lang="en-US" sz="2400" dirty="0" smtClean="0">
                <a:latin typeface="+mj-lt"/>
              </a:rPr>
              <a:t>   Think Global</a:t>
            </a:r>
          </a:p>
          <a:p>
            <a:pPr lvl="1">
              <a:buFont typeface="Arial" pitchFamily="34" charset="0"/>
              <a:buChar char="•"/>
            </a:pPr>
            <a:endParaRPr lang="en-US" sz="2400" dirty="0" smtClean="0">
              <a:latin typeface="+mj-lt"/>
            </a:endParaRPr>
          </a:p>
          <a:p>
            <a:pPr lvl="1">
              <a:buFont typeface="Arial" pitchFamily="34" charset="0"/>
              <a:buChar char="•"/>
            </a:pPr>
            <a:r>
              <a:rPr lang="en-US" sz="2400" dirty="0" smtClean="0">
                <a:latin typeface="+mj-lt"/>
              </a:rPr>
              <a:t>   Think Instant</a:t>
            </a:r>
          </a:p>
          <a:p>
            <a:pPr lvl="1">
              <a:buFont typeface="Arial" pitchFamily="34" charset="0"/>
              <a:buChar char="•"/>
            </a:pPr>
            <a:endParaRPr lang="en-US" sz="2400" dirty="0" smtClean="0">
              <a:latin typeface="+mj-lt"/>
            </a:endParaRPr>
          </a:p>
          <a:p>
            <a:pPr lvl="1">
              <a:buFont typeface="Arial" pitchFamily="34" charset="0"/>
              <a:buChar char="•"/>
            </a:pPr>
            <a:r>
              <a:rPr lang="en-US" sz="2400" dirty="0" smtClean="0">
                <a:latin typeface="+mj-lt"/>
              </a:rPr>
              <a:t>   Think Permanent</a:t>
            </a:r>
            <a:endParaRPr lang="en-US" sz="2400" dirty="0">
              <a:latin typeface="+mj-lt"/>
            </a:endParaRPr>
          </a:p>
        </p:txBody>
      </p:sp>
    </p:spTree>
    <p:extLst>
      <p:ext uri="{BB962C8B-B14F-4D97-AF65-F5344CB8AC3E}">
        <p14:creationId xmlns="" xmlns:p14="http://schemas.microsoft.com/office/powerpoint/2010/main" val="6375356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9"/>
                                        </p:tgtEl>
                                        <p:attrNameLst>
                                          <p:attrName>style.visibility</p:attrName>
                                        </p:attrNameLst>
                                      </p:cBhvr>
                                      <p:to>
                                        <p:strVal val="visible"/>
                                      </p:to>
                                    </p:set>
                                    <p:animEffect transition="in" filter="fade">
                                      <p:cBhvr>
                                        <p:cTn id="7" dur="2000"/>
                                        <p:tgtEl>
                                          <p:spTgt spid="29"/>
                                        </p:tgtEl>
                                      </p:cBhvr>
                                    </p:animEffect>
                                  </p:childTnLst>
                                </p:cTn>
                              </p:par>
                            </p:childTnLst>
                          </p:cTn>
                        </p:par>
                      </p:childTnLst>
                    </p:cTn>
                  </p:par>
                  <p:par>
                    <p:cTn id="8" fill="hold">
                      <p:stCondLst>
                        <p:cond delay="indefinite"/>
                      </p:stCondLst>
                      <p:childTnLst>
                        <p:par>
                          <p:cTn id="9" fill="hold">
                            <p:stCondLst>
                              <p:cond delay="0"/>
                            </p:stCondLst>
                            <p:childTnLst>
                              <p:par>
                                <p:cTn id="10" presetID="53" presetClass="entr" presetSubtype="0" fill="hold" nodeType="clickEffect">
                                  <p:stCondLst>
                                    <p:cond delay="0"/>
                                  </p:stCondLst>
                                  <p:childTnLst>
                                    <p:set>
                                      <p:cBhvr>
                                        <p:cTn id="11" dur="1" fill="hold">
                                          <p:stCondLst>
                                            <p:cond delay="0"/>
                                          </p:stCondLst>
                                        </p:cTn>
                                        <p:tgtEl>
                                          <p:spTgt spid="1031"/>
                                        </p:tgtEl>
                                        <p:attrNameLst>
                                          <p:attrName>style.visibility</p:attrName>
                                        </p:attrNameLst>
                                      </p:cBhvr>
                                      <p:to>
                                        <p:strVal val="visible"/>
                                      </p:to>
                                    </p:set>
                                    <p:anim calcmode="lin" valueType="num">
                                      <p:cBhvr>
                                        <p:cTn id="12" dur="500" fill="hold"/>
                                        <p:tgtEl>
                                          <p:spTgt spid="1031"/>
                                        </p:tgtEl>
                                        <p:attrNameLst>
                                          <p:attrName>ppt_w</p:attrName>
                                        </p:attrNameLst>
                                      </p:cBhvr>
                                      <p:tavLst>
                                        <p:tav tm="0">
                                          <p:val>
                                            <p:fltVal val="0"/>
                                          </p:val>
                                        </p:tav>
                                        <p:tav tm="100000">
                                          <p:val>
                                            <p:strVal val="#ppt_w"/>
                                          </p:val>
                                        </p:tav>
                                      </p:tavLst>
                                    </p:anim>
                                    <p:anim calcmode="lin" valueType="num">
                                      <p:cBhvr>
                                        <p:cTn id="13" dur="500" fill="hold"/>
                                        <p:tgtEl>
                                          <p:spTgt spid="1031"/>
                                        </p:tgtEl>
                                        <p:attrNameLst>
                                          <p:attrName>ppt_h</p:attrName>
                                        </p:attrNameLst>
                                      </p:cBhvr>
                                      <p:tavLst>
                                        <p:tav tm="0">
                                          <p:val>
                                            <p:fltVal val="0"/>
                                          </p:val>
                                        </p:tav>
                                        <p:tav tm="100000">
                                          <p:val>
                                            <p:strVal val="#ppt_h"/>
                                          </p:val>
                                        </p:tav>
                                      </p:tavLst>
                                    </p:anim>
                                    <p:animEffect transition="in" filter="fade">
                                      <p:cBhvr>
                                        <p:cTn id="14" dur="500"/>
                                        <p:tgtEl>
                                          <p:spTgt spid="1031"/>
                                        </p:tgtEl>
                                      </p:cBhvr>
                                    </p:animEffect>
                                  </p:childTnLst>
                                </p:cTn>
                              </p:par>
                            </p:childTnLst>
                          </p:cTn>
                        </p:par>
                        <p:par>
                          <p:cTn id="15" fill="hold">
                            <p:stCondLst>
                              <p:cond delay="500"/>
                            </p:stCondLst>
                            <p:childTnLst>
                              <p:par>
                                <p:cTn id="16" presetID="10" presetClass="exit" presetSubtype="0" fill="hold" nodeType="afterEffect">
                                  <p:stCondLst>
                                    <p:cond delay="0"/>
                                  </p:stCondLst>
                                  <p:childTnLst>
                                    <p:animEffect transition="out" filter="fade">
                                      <p:cBhvr>
                                        <p:cTn id="17" dur="2000"/>
                                        <p:tgtEl>
                                          <p:spTgt spid="1031"/>
                                        </p:tgtEl>
                                      </p:cBhvr>
                                    </p:animEffect>
                                    <p:set>
                                      <p:cBhvr>
                                        <p:cTn id="18" dur="1" fill="hold">
                                          <p:stCondLst>
                                            <p:cond delay="1999"/>
                                          </p:stCondLst>
                                        </p:cTn>
                                        <p:tgtEl>
                                          <p:spTgt spid="1031"/>
                                        </p:tgtEl>
                                        <p:attrNameLst>
                                          <p:attrName>style.visibility</p:attrName>
                                        </p:attrNameLst>
                                      </p:cBhvr>
                                      <p:to>
                                        <p:strVal val="hidden"/>
                                      </p:to>
                                    </p:set>
                                  </p:childTnLst>
                                </p:cTn>
                              </p:par>
                            </p:childTnLst>
                          </p:cTn>
                        </p:par>
                        <p:par>
                          <p:cTn id="19" fill="hold">
                            <p:stCondLst>
                              <p:cond delay="2500"/>
                            </p:stCondLst>
                            <p:childTnLst>
                              <p:par>
                                <p:cTn id="20" presetID="53" presetClass="entr" presetSubtype="0" fill="hold" nodeType="afterEffect">
                                  <p:stCondLst>
                                    <p:cond delay="0"/>
                                  </p:stCondLst>
                                  <p:childTnLst>
                                    <p:set>
                                      <p:cBhvr>
                                        <p:cTn id="21" dur="1" fill="hold">
                                          <p:stCondLst>
                                            <p:cond delay="0"/>
                                          </p:stCondLst>
                                        </p:cTn>
                                        <p:tgtEl>
                                          <p:spTgt spid="1026"/>
                                        </p:tgtEl>
                                        <p:attrNameLst>
                                          <p:attrName>style.visibility</p:attrName>
                                        </p:attrNameLst>
                                      </p:cBhvr>
                                      <p:to>
                                        <p:strVal val="visible"/>
                                      </p:to>
                                    </p:set>
                                    <p:anim calcmode="lin" valueType="num">
                                      <p:cBhvr>
                                        <p:cTn id="22" dur="500" fill="hold"/>
                                        <p:tgtEl>
                                          <p:spTgt spid="1026"/>
                                        </p:tgtEl>
                                        <p:attrNameLst>
                                          <p:attrName>ppt_w</p:attrName>
                                        </p:attrNameLst>
                                      </p:cBhvr>
                                      <p:tavLst>
                                        <p:tav tm="0">
                                          <p:val>
                                            <p:fltVal val="0"/>
                                          </p:val>
                                        </p:tav>
                                        <p:tav tm="100000">
                                          <p:val>
                                            <p:strVal val="#ppt_w"/>
                                          </p:val>
                                        </p:tav>
                                      </p:tavLst>
                                    </p:anim>
                                    <p:anim calcmode="lin" valueType="num">
                                      <p:cBhvr>
                                        <p:cTn id="23" dur="500" fill="hold"/>
                                        <p:tgtEl>
                                          <p:spTgt spid="1026"/>
                                        </p:tgtEl>
                                        <p:attrNameLst>
                                          <p:attrName>ppt_h</p:attrName>
                                        </p:attrNameLst>
                                      </p:cBhvr>
                                      <p:tavLst>
                                        <p:tav tm="0">
                                          <p:val>
                                            <p:fltVal val="0"/>
                                          </p:val>
                                        </p:tav>
                                        <p:tav tm="100000">
                                          <p:val>
                                            <p:strVal val="#ppt_h"/>
                                          </p:val>
                                        </p:tav>
                                      </p:tavLst>
                                    </p:anim>
                                    <p:animEffect transition="in" filter="fade">
                                      <p:cBhvr>
                                        <p:cTn id="24" dur="500"/>
                                        <p:tgtEl>
                                          <p:spTgt spid="1026"/>
                                        </p:tgtEl>
                                      </p:cBhvr>
                                    </p:animEffect>
                                  </p:childTnLst>
                                </p:cTn>
                              </p:par>
                            </p:childTnLst>
                          </p:cTn>
                        </p:par>
                        <p:par>
                          <p:cTn id="25" fill="hold">
                            <p:stCondLst>
                              <p:cond delay="3000"/>
                            </p:stCondLst>
                            <p:childTnLst>
                              <p:par>
                                <p:cTn id="26" presetID="10" presetClass="exit" presetSubtype="0" fill="hold" nodeType="afterEffect">
                                  <p:stCondLst>
                                    <p:cond delay="0"/>
                                  </p:stCondLst>
                                  <p:childTnLst>
                                    <p:animEffect transition="out" filter="fade">
                                      <p:cBhvr>
                                        <p:cTn id="27" dur="2000"/>
                                        <p:tgtEl>
                                          <p:spTgt spid="1026"/>
                                        </p:tgtEl>
                                      </p:cBhvr>
                                    </p:animEffect>
                                    <p:set>
                                      <p:cBhvr>
                                        <p:cTn id="28" dur="1" fill="hold">
                                          <p:stCondLst>
                                            <p:cond delay="1999"/>
                                          </p:stCondLst>
                                        </p:cTn>
                                        <p:tgtEl>
                                          <p:spTgt spid="1026"/>
                                        </p:tgtEl>
                                        <p:attrNameLst>
                                          <p:attrName>style.visibility</p:attrName>
                                        </p:attrNameLst>
                                      </p:cBhvr>
                                      <p:to>
                                        <p:strVal val="hidden"/>
                                      </p:to>
                                    </p:set>
                                  </p:childTnLst>
                                </p:cTn>
                              </p:par>
                            </p:childTnLst>
                          </p:cTn>
                        </p:par>
                        <p:par>
                          <p:cTn id="29" fill="hold">
                            <p:stCondLst>
                              <p:cond delay="5000"/>
                            </p:stCondLst>
                            <p:childTnLst>
                              <p:par>
                                <p:cTn id="30" presetID="53" presetClass="entr" presetSubtype="0" fill="hold" nodeType="afterEffect">
                                  <p:stCondLst>
                                    <p:cond delay="0"/>
                                  </p:stCondLst>
                                  <p:childTnLst>
                                    <p:set>
                                      <p:cBhvr>
                                        <p:cTn id="31" dur="1" fill="hold">
                                          <p:stCondLst>
                                            <p:cond delay="0"/>
                                          </p:stCondLst>
                                        </p:cTn>
                                        <p:tgtEl>
                                          <p:spTgt spid="1028"/>
                                        </p:tgtEl>
                                        <p:attrNameLst>
                                          <p:attrName>style.visibility</p:attrName>
                                        </p:attrNameLst>
                                      </p:cBhvr>
                                      <p:to>
                                        <p:strVal val="visible"/>
                                      </p:to>
                                    </p:set>
                                    <p:anim calcmode="lin" valueType="num">
                                      <p:cBhvr>
                                        <p:cTn id="32" dur="500" fill="hold"/>
                                        <p:tgtEl>
                                          <p:spTgt spid="1028"/>
                                        </p:tgtEl>
                                        <p:attrNameLst>
                                          <p:attrName>ppt_w</p:attrName>
                                        </p:attrNameLst>
                                      </p:cBhvr>
                                      <p:tavLst>
                                        <p:tav tm="0">
                                          <p:val>
                                            <p:fltVal val="0"/>
                                          </p:val>
                                        </p:tav>
                                        <p:tav tm="100000">
                                          <p:val>
                                            <p:strVal val="#ppt_w"/>
                                          </p:val>
                                        </p:tav>
                                      </p:tavLst>
                                    </p:anim>
                                    <p:anim calcmode="lin" valueType="num">
                                      <p:cBhvr>
                                        <p:cTn id="33" dur="500" fill="hold"/>
                                        <p:tgtEl>
                                          <p:spTgt spid="1028"/>
                                        </p:tgtEl>
                                        <p:attrNameLst>
                                          <p:attrName>ppt_h</p:attrName>
                                        </p:attrNameLst>
                                      </p:cBhvr>
                                      <p:tavLst>
                                        <p:tav tm="0">
                                          <p:val>
                                            <p:fltVal val="0"/>
                                          </p:val>
                                        </p:tav>
                                        <p:tav tm="100000">
                                          <p:val>
                                            <p:strVal val="#ppt_h"/>
                                          </p:val>
                                        </p:tav>
                                      </p:tavLst>
                                    </p:anim>
                                    <p:animEffect transition="in" filter="fade">
                                      <p:cBhvr>
                                        <p:cTn id="34" dur="500"/>
                                        <p:tgtEl>
                                          <p:spTgt spid="1028"/>
                                        </p:tgtEl>
                                      </p:cBhvr>
                                    </p:animEffect>
                                  </p:childTnLst>
                                </p:cTn>
                              </p:par>
                            </p:childTnLst>
                          </p:cTn>
                        </p:par>
                        <p:par>
                          <p:cTn id="35" fill="hold">
                            <p:stCondLst>
                              <p:cond delay="5500"/>
                            </p:stCondLst>
                            <p:childTnLst>
                              <p:par>
                                <p:cTn id="36" presetID="10" presetClass="exit" presetSubtype="0" fill="hold" nodeType="afterEffect">
                                  <p:stCondLst>
                                    <p:cond delay="0"/>
                                  </p:stCondLst>
                                  <p:childTnLst>
                                    <p:animEffect transition="out" filter="fade">
                                      <p:cBhvr>
                                        <p:cTn id="37" dur="2000"/>
                                        <p:tgtEl>
                                          <p:spTgt spid="1028"/>
                                        </p:tgtEl>
                                      </p:cBhvr>
                                    </p:animEffect>
                                    <p:set>
                                      <p:cBhvr>
                                        <p:cTn id="38" dur="1" fill="hold">
                                          <p:stCondLst>
                                            <p:cond delay="1999"/>
                                          </p:stCondLst>
                                        </p:cTn>
                                        <p:tgtEl>
                                          <p:spTgt spid="1028"/>
                                        </p:tgtEl>
                                        <p:attrNameLst>
                                          <p:attrName>style.visibility</p:attrName>
                                        </p:attrNameLst>
                                      </p:cBhvr>
                                      <p:to>
                                        <p:strVal val="hidden"/>
                                      </p:to>
                                    </p:set>
                                  </p:childTnLst>
                                </p:cTn>
                              </p:par>
                            </p:childTnLst>
                          </p:cTn>
                        </p:par>
                        <p:par>
                          <p:cTn id="39" fill="hold">
                            <p:stCondLst>
                              <p:cond delay="7500"/>
                            </p:stCondLst>
                            <p:childTnLst>
                              <p:par>
                                <p:cTn id="40" presetID="53" presetClass="entr" presetSubtype="0" fill="hold" nodeType="afterEffect">
                                  <p:stCondLst>
                                    <p:cond delay="0"/>
                                  </p:stCondLst>
                                  <p:childTnLst>
                                    <p:set>
                                      <p:cBhvr>
                                        <p:cTn id="41" dur="1" fill="hold">
                                          <p:stCondLst>
                                            <p:cond delay="0"/>
                                          </p:stCondLst>
                                        </p:cTn>
                                        <p:tgtEl>
                                          <p:spTgt spid="1029"/>
                                        </p:tgtEl>
                                        <p:attrNameLst>
                                          <p:attrName>style.visibility</p:attrName>
                                        </p:attrNameLst>
                                      </p:cBhvr>
                                      <p:to>
                                        <p:strVal val="visible"/>
                                      </p:to>
                                    </p:set>
                                    <p:anim calcmode="lin" valueType="num">
                                      <p:cBhvr>
                                        <p:cTn id="42" dur="500" fill="hold"/>
                                        <p:tgtEl>
                                          <p:spTgt spid="1029"/>
                                        </p:tgtEl>
                                        <p:attrNameLst>
                                          <p:attrName>ppt_w</p:attrName>
                                        </p:attrNameLst>
                                      </p:cBhvr>
                                      <p:tavLst>
                                        <p:tav tm="0">
                                          <p:val>
                                            <p:fltVal val="0"/>
                                          </p:val>
                                        </p:tav>
                                        <p:tav tm="100000">
                                          <p:val>
                                            <p:strVal val="#ppt_w"/>
                                          </p:val>
                                        </p:tav>
                                      </p:tavLst>
                                    </p:anim>
                                    <p:anim calcmode="lin" valueType="num">
                                      <p:cBhvr>
                                        <p:cTn id="43" dur="500" fill="hold"/>
                                        <p:tgtEl>
                                          <p:spTgt spid="1029"/>
                                        </p:tgtEl>
                                        <p:attrNameLst>
                                          <p:attrName>ppt_h</p:attrName>
                                        </p:attrNameLst>
                                      </p:cBhvr>
                                      <p:tavLst>
                                        <p:tav tm="0">
                                          <p:val>
                                            <p:fltVal val="0"/>
                                          </p:val>
                                        </p:tav>
                                        <p:tav tm="100000">
                                          <p:val>
                                            <p:strVal val="#ppt_h"/>
                                          </p:val>
                                        </p:tav>
                                      </p:tavLst>
                                    </p:anim>
                                    <p:animEffect transition="in" filter="fade">
                                      <p:cBhvr>
                                        <p:cTn id="44" dur="500"/>
                                        <p:tgtEl>
                                          <p:spTgt spid="1029"/>
                                        </p:tgtEl>
                                      </p:cBhvr>
                                    </p:animEffect>
                                  </p:childTnLst>
                                </p:cTn>
                              </p:par>
                            </p:childTnLst>
                          </p:cTn>
                        </p:par>
                        <p:par>
                          <p:cTn id="45" fill="hold">
                            <p:stCondLst>
                              <p:cond delay="8000"/>
                            </p:stCondLst>
                            <p:childTnLst>
                              <p:par>
                                <p:cTn id="46" presetID="10" presetClass="exit" presetSubtype="0" fill="hold" nodeType="afterEffect">
                                  <p:stCondLst>
                                    <p:cond delay="0"/>
                                  </p:stCondLst>
                                  <p:childTnLst>
                                    <p:animEffect transition="out" filter="fade">
                                      <p:cBhvr>
                                        <p:cTn id="47" dur="2000"/>
                                        <p:tgtEl>
                                          <p:spTgt spid="1029"/>
                                        </p:tgtEl>
                                      </p:cBhvr>
                                    </p:animEffect>
                                    <p:set>
                                      <p:cBhvr>
                                        <p:cTn id="48" dur="1" fill="hold">
                                          <p:stCondLst>
                                            <p:cond delay="1999"/>
                                          </p:stCondLst>
                                        </p:cTn>
                                        <p:tgtEl>
                                          <p:spTgt spid="1029"/>
                                        </p:tgtEl>
                                        <p:attrNameLst>
                                          <p:attrName>style.visibility</p:attrName>
                                        </p:attrNameLst>
                                      </p:cBhvr>
                                      <p:to>
                                        <p:strVal val="hidden"/>
                                      </p:to>
                                    </p:set>
                                  </p:childTnLst>
                                </p:cTn>
                              </p:par>
                            </p:childTnLst>
                          </p:cTn>
                        </p:par>
                        <p:par>
                          <p:cTn id="49" fill="hold">
                            <p:stCondLst>
                              <p:cond delay="10000"/>
                            </p:stCondLst>
                            <p:childTnLst>
                              <p:par>
                                <p:cTn id="50" presetID="53" presetClass="entr" presetSubtype="0" fill="hold" nodeType="afterEffect">
                                  <p:stCondLst>
                                    <p:cond delay="0"/>
                                  </p:stCondLst>
                                  <p:childTnLst>
                                    <p:set>
                                      <p:cBhvr>
                                        <p:cTn id="51" dur="1" fill="hold">
                                          <p:stCondLst>
                                            <p:cond delay="0"/>
                                          </p:stCondLst>
                                        </p:cTn>
                                        <p:tgtEl>
                                          <p:spTgt spid="1030"/>
                                        </p:tgtEl>
                                        <p:attrNameLst>
                                          <p:attrName>style.visibility</p:attrName>
                                        </p:attrNameLst>
                                      </p:cBhvr>
                                      <p:to>
                                        <p:strVal val="visible"/>
                                      </p:to>
                                    </p:set>
                                    <p:anim calcmode="lin" valueType="num">
                                      <p:cBhvr>
                                        <p:cTn id="52" dur="500" fill="hold"/>
                                        <p:tgtEl>
                                          <p:spTgt spid="1030"/>
                                        </p:tgtEl>
                                        <p:attrNameLst>
                                          <p:attrName>ppt_w</p:attrName>
                                        </p:attrNameLst>
                                      </p:cBhvr>
                                      <p:tavLst>
                                        <p:tav tm="0">
                                          <p:val>
                                            <p:fltVal val="0"/>
                                          </p:val>
                                        </p:tav>
                                        <p:tav tm="100000">
                                          <p:val>
                                            <p:strVal val="#ppt_w"/>
                                          </p:val>
                                        </p:tav>
                                      </p:tavLst>
                                    </p:anim>
                                    <p:anim calcmode="lin" valueType="num">
                                      <p:cBhvr>
                                        <p:cTn id="53" dur="500" fill="hold"/>
                                        <p:tgtEl>
                                          <p:spTgt spid="1030"/>
                                        </p:tgtEl>
                                        <p:attrNameLst>
                                          <p:attrName>ppt_h</p:attrName>
                                        </p:attrNameLst>
                                      </p:cBhvr>
                                      <p:tavLst>
                                        <p:tav tm="0">
                                          <p:val>
                                            <p:fltVal val="0"/>
                                          </p:val>
                                        </p:tav>
                                        <p:tav tm="100000">
                                          <p:val>
                                            <p:strVal val="#ppt_h"/>
                                          </p:val>
                                        </p:tav>
                                      </p:tavLst>
                                    </p:anim>
                                    <p:animEffect transition="in" filter="fade">
                                      <p:cBhvr>
                                        <p:cTn id="54" dur="500"/>
                                        <p:tgtEl>
                                          <p:spTgt spid="1030"/>
                                        </p:tgtEl>
                                      </p:cBhvr>
                                    </p:animEffect>
                                  </p:childTnLst>
                                </p:cTn>
                              </p:par>
                            </p:childTnLst>
                          </p:cTn>
                        </p:par>
                        <p:par>
                          <p:cTn id="55" fill="hold">
                            <p:stCondLst>
                              <p:cond delay="10500"/>
                            </p:stCondLst>
                            <p:childTnLst>
                              <p:par>
                                <p:cTn id="56" presetID="10" presetClass="exit" presetSubtype="0" fill="hold" nodeType="afterEffect">
                                  <p:stCondLst>
                                    <p:cond delay="0"/>
                                  </p:stCondLst>
                                  <p:childTnLst>
                                    <p:animEffect transition="out" filter="fade">
                                      <p:cBhvr>
                                        <p:cTn id="57" dur="2000"/>
                                        <p:tgtEl>
                                          <p:spTgt spid="1030"/>
                                        </p:tgtEl>
                                      </p:cBhvr>
                                    </p:animEffect>
                                    <p:set>
                                      <p:cBhvr>
                                        <p:cTn id="58" dur="1" fill="hold">
                                          <p:stCondLst>
                                            <p:cond delay="1999"/>
                                          </p:stCondLst>
                                        </p:cTn>
                                        <p:tgtEl>
                                          <p:spTgt spid="1030"/>
                                        </p:tgtEl>
                                        <p:attrNameLst>
                                          <p:attrName>style.visibility</p:attrName>
                                        </p:attrNameLst>
                                      </p:cBhvr>
                                      <p:to>
                                        <p:strVal val="hidden"/>
                                      </p:to>
                                    </p:set>
                                  </p:childTnLst>
                                </p:cTn>
                              </p:par>
                            </p:childTnLst>
                          </p:cTn>
                        </p:par>
                      </p:childTnLst>
                    </p:cTn>
                  </p:par>
                  <p:par>
                    <p:cTn id="59" fill="hold">
                      <p:stCondLst>
                        <p:cond delay="indefinite"/>
                      </p:stCondLst>
                      <p:childTnLst>
                        <p:par>
                          <p:cTn id="60" fill="hold">
                            <p:stCondLst>
                              <p:cond delay="0"/>
                            </p:stCondLst>
                            <p:childTnLst>
                              <p:par>
                                <p:cTn id="61" presetID="10" presetClass="entr" presetSubtype="0" fill="hold" grpId="0" nodeType="clickEffect">
                                  <p:stCondLst>
                                    <p:cond delay="0"/>
                                  </p:stCondLst>
                                  <p:childTnLst>
                                    <p:set>
                                      <p:cBhvr>
                                        <p:cTn id="62" dur="1" fill="hold">
                                          <p:stCondLst>
                                            <p:cond delay="0"/>
                                          </p:stCondLst>
                                        </p:cTn>
                                        <p:tgtEl>
                                          <p:spTgt spid="15"/>
                                        </p:tgtEl>
                                        <p:attrNameLst>
                                          <p:attrName>style.visibility</p:attrName>
                                        </p:attrNameLst>
                                      </p:cBhvr>
                                      <p:to>
                                        <p:strVal val="visible"/>
                                      </p:to>
                                    </p:set>
                                    <p:animEffect transition="in" filter="fade">
                                      <p:cBhvr>
                                        <p:cTn id="63" dur="2000"/>
                                        <p:tgtEl>
                                          <p:spTgt spid="15"/>
                                        </p:tgtEl>
                                      </p:cBhvr>
                                    </p:animEffect>
                                  </p:childTnLst>
                                </p:cTn>
                              </p:par>
                            </p:childTnLst>
                          </p:cTn>
                        </p:par>
                      </p:childTnLst>
                    </p:cTn>
                  </p:par>
                  <p:par>
                    <p:cTn id="64" fill="hold">
                      <p:stCondLst>
                        <p:cond delay="indefinite"/>
                      </p:stCondLst>
                      <p:childTnLst>
                        <p:par>
                          <p:cTn id="65" fill="hold">
                            <p:stCondLst>
                              <p:cond delay="0"/>
                            </p:stCondLst>
                            <p:childTnLst>
                              <p:par>
                                <p:cTn id="66" presetID="10" presetClass="entr" presetSubtype="0" fill="hold" grpId="0" nodeType="clickEffect">
                                  <p:stCondLst>
                                    <p:cond delay="0"/>
                                  </p:stCondLst>
                                  <p:childTnLst>
                                    <p:set>
                                      <p:cBhvr>
                                        <p:cTn id="67" dur="1" fill="hold">
                                          <p:stCondLst>
                                            <p:cond delay="0"/>
                                          </p:stCondLst>
                                        </p:cTn>
                                        <p:tgtEl>
                                          <p:spTgt spid="26"/>
                                        </p:tgtEl>
                                        <p:attrNameLst>
                                          <p:attrName>style.visibility</p:attrName>
                                        </p:attrNameLst>
                                      </p:cBhvr>
                                      <p:to>
                                        <p:strVal val="visible"/>
                                      </p:to>
                                    </p:set>
                                    <p:animEffect transition="in" filter="fade">
                                      <p:cBhvr>
                                        <p:cTn id="68" dur="2000"/>
                                        <p:tgtEl>
                                          <p:spTgt spid="26"/>
                                        </p:tgtEl>
                                      </p:cBhvr>
                                    </p:animEffect>
                                  </p:childTnLst>
                                </p:cTn>
                              </p:par>
                            </p:childTnLst>
                          </p:cTn>
                        </p:par>
                      </p:childTnLst>
                    </p:cTn>
                  </p:par>
                  <p:par>
                    <p:cTn id="69" fill="hold">
                      <p:stCondLst>
                        <p:cond delay="indefinite"/>
                      </p:stCondLst>
                      <p:childTnLst>
                        <p:par>
                          <p:cTn id="70" fill="hold">
                            <p:stCondLst>
                              <p:cond delay="0"/>
                            </p:stCondLst>
                            <p:childTnLst>
                              <p:par>
                                <p:cTn id="71" presetID="10" presetClass="entr" presetSubtype="0" fill="hold" grpId="0" nodeType="clickEffect">
                                  <p:stCondLst>
                                    <p:cond delay="0"/>
                                  </p:stCondLst>
                                  <p:childTnLst>
                                    <p:set>
                                      <p:cBhvr>
                                        <p:cTn id="72" dur="1" fill="hold">
                                          <p:stCondLst>
                                            <p:cond delay="0"/>
                                          </p:stCondLst>
                                        </p:cTn>
                                        <p:tgtEl>
                                          <p:spTgt spid="24"/>
                                        </p:tgtEl>
                                        <p:attrNameLst>
                                          <p:attrName>style.visibility</p:attrName>
                                        </p:attrNameLst>
                                      </p:cBhvr>
                                      <p:to>
                                        <p:strVal val="visible"/>
                                      </p:to>
                                    </p:set>
                                    <p:animEffect transition="in" filter="fade">
                                      <p:cBhvr>
                                        <p:cTn id="73" dur="2000"/>
                                        <p:tgtEl>
                                          <p:spTgt spid="24"/>
                                        </p:tgtEl>
                                      </p:cBhvr>
                                    </p:animEffect>
                                  </p:childTnLst>
                                </p:cTn>
                              </p:par>
                            </p:childTnLst>
                          </p:cTn>
                        </p:par>
                      </p:childTnLst>
                    </p:cTn>
                  </p:par>
                  <p:par>
                    <p:cTn id="74" fill="hold">
                      <p:stCondLst>
                        <p:cond delay="indefinite"/>
                      </p:stCondLst>
                      <p:childTnLst>
                        <p:par>
                          <p:cTn id="75" fill="hold">
                            <p:stCondLst>
                              <p:cond delay="0"/>
                            </p:stCondLst>
                            <p:childTnLst>
                              <p:par>
                                <p:cTn id="76" presetID="2" presetClass="entr" presetSubtype="2" fill="hold" grpId="0" nodeType="clickEffect">
                                  <p:stCondLst>
                                    <p:cond delay="0"/>
                                  </p:stCondLst>
                                  <p:childTnLst>
                                    <p:set>
                                      <p:cBhvr>
                                        <p:cTn id="77" dur="1" fill="hold">
                                          <p:stCondLst>
                                            <p:cond delay="0"/>
                                          </p:stCondLst>
                                        </p:cTn>
                                        <p:tgtEl>
                                          <p:spTgt spid="28">
                                            <p:txEl>
                                              <p:pRg st="0" end="0"/>
                                            </p:txEl>
                                          </p:spTgt>
                                        </p:tgtEl>
                                        <p:attrNameLst>
                                          <p:attrName>style.visibility</p:attrName>
                                        </p:attrNameLst>
                                      </p:cBhvr>
                                      <p:to>
                                        <p:strVal val="visible"/>
                                      </p:to>
                                    </p:set>
                                    <p:anim calcmode="lin" valueType="num">
                                      <p:cBhvr additive="base">
                                        <p:cTn id="78" dur="500" fill="hold"/>
                                        <p:tgtEl>
                                          <p:spTgt spid="28">
                                            <p:txEl>
                                              <p:pRg st="0" end="0"/>
                                            </p:txEl>
                                          </p:spTgt>
                                        </p:tgtEl>
                                        <p:attrNameLst>
                                          <p:attrName>ppt_x</p:attrName>
                                        </p:attrNameLst>
                                      </p:cBhvr>
                                      <p:tavLst>
                                        <p:tav tm="0">
                                          <p:val>
                                            <p:strVal val="1+#ppt_w/2"/>
                                          </p:val>
                                        </p:tav>
                                        <p:tav tm="100000">
                                          <p:val>
                                            <p:strVal val="#ppt_x"/>
                                          </p:val>
                                        </p:tav>
                                      </p:tavLst>
                                    </p:anim>
                                    <p:anim calcmode="lin" valueType="num">
                                      <p:cBhvr additive="base">
                                        <p:cTn id="79" dur="500" fill="hold"/>
                                        <p:tgtEl>
                                          <p:spTgt spid="28">
                                            <p:txEl>
                                              <p:pRg st="0" end="0"/>
                                            </p:txEl>
                                          </p:spTgt>
                                        </p:tgtEl>
                                        <p:attrNameLst>
                                          <p:attrName>ppt_y</p:attrName>
                                        </p:attrNameLst>
                                      </p:cBhvr>
                                      <p:tavLst>
                                        <p:tav tm="0">
                                          <p:val>
                                            <p:strVal val="#ppt_y"/>
                                          </p:val>
                                        </p:tav>
                                        <p:tav tm="100000">
                                          <p:val>
                                            <p:strVal val="#ppt_y"/>
                                          </p:val>
                                        </p:tav>
                                      </p:tavLst>
                                    </p:anim>
                                  </p:childTnLst>
                                </p:cTn>
                              </p:par>
                              <p:par>
                                <p:cTn id="80" presetID="2" presetClass="entr" presetSubtype="2" fill="hold" grpId="0" nodeType="withEffect">
                                  <p:stCondLst>
                                    <p:cond delay="0"/>
                                  </p:stCondLst>
                                  <p:childTnLst>
                                    <p:set>
                                      <p:cBhvr>
                                        <p:cTn id="81" dur="1" fill="hold">
                                          <p:stCondLst>
                                            <p:cond delay="0"/>
                                          </p:stCondLst>
                                        </p:cTn>
                                        <p:tgtEl>
                                          <p:spTgt spid="28">
                                            <p:txEl>
                                              <p:pRg st="2" end="2"/>
                                            </p:txEl>
                                          </p:spTgt>
                                        </p:tgtEl>
                                        <p:attrNameLst>
                                          <p:attrName>style.visibility</p:attrName>
                                        </p:attrNameLst>
                                      </p:cBhvr>
                                      <p:to>
                                        <p:strVal val="visible"/>
                                      </p:to>
                                    </p:set>
                                    <p:anim calcmode="lin" valueType="num">
                                      <p:cBhvr additive="base">
                                        <p:cTn id="82" dur="500" fill="hold"/>
                                        <p:tgtEl>
                                          <p:spTgt spid="28">
                                            <p:txEl>
                                              <p:pRg st="2" end="2"/>
                                            </p:txEl>
                                          </p:spTgt>
                                        </p:tgtEl>
                                        <p:attrNameLst>
                                          <p:attrName>ppt_x</p:attrName>
                                        </p:attrNameLst>
                                      </p:cBhvr>
                                      <p:tavLst>
                                        <p:tav tm="0">
                                          <p:val>
                                            <p:strVal val="1+#ppt_w/2"/>
                                          </p:val>
                                        </p:tav>
                                        <p:tav tm="100000">
                                          <p:val>
                                            <p:strVal val="#ppt_x"/>
                                          </p:val>
                                        </p:tav>
                                      </p:tavLst>
                                    </p:anim>
                                    <p:anim calcmode="lin" valueType="num">
                                      <p:cBhvr additive="base">
                                        <p:cTn id="83" dur="500" fill="hold"/>
                                        <p:tgtEl>
                                          <p:spTgt spid="28">
                                            <p:txEl>
                                              <p:pRg st="2" end="2"/>
                                            </p:txEl>
                                          </p:spTgt>
                                        </p:tgtEl>
                                        <p:attrNameLst>
                                          <p:attrName>ppt_y</p:attrName>
                                        </p:attrNameLst>
                                      </p:cBhvr>
                                      <p:tavLst>
                                        <p:tav tm="0">
                                          <p:val>
                                            <p:strVal val="#ppt_y"/>
                                          </p:val>
                                        </p:tav>
                                        <p:tav tm="100000">
                                          <p:val>
                                            <p:strVal val="#ppt_y"/>
                                          </p:val>
                                        </p:tav>
                                      </p:tavLst>
                                    </p:anim>
                                  </p:childTnLst>
                                </p:cTn>
                              </p:par>
                              <p:par>
                                <p:cTn id="84" presetID="2" presetClass="entr" presetSubtype="2" fill="hold" grpId="0" nodeType="withEffect">
                                  <p:stCondLst>
                                    <p:cond delay="0"/>
                                  </p:stCondLst>
                                  <p:childTnLst>
                                    <p:set>
                                      <p:cBhvr>
                                        <p:cTn id="85" dur="1" fill="hold">
                                          <p:stCondLst>
                                            <p:cond delay="0"/>
                                          </p:stCondLst>
                                        </p:cTn>
                                        <p:tgtEl>
                                          <p:spTgt spid="28">
                                            <p:txEl>
                                              <p:pRg st="4" end="4"/>
                                            </p:txEl>
                                          </p:spTgt>
                                        </p:tgtEl>
                                        <p:attrNameLst>
                                          <p:attrName>style.visibility</p:attrName>
                                        </p:attrNameLst>
                                      </p:cBhvr>
                                      <p:to>
                                        <p:strVal val="visible"/>
                                      </p:to>
                                    </p:set>
                                    <p:anim calcmode="lin" valueType="num">
                                      <p:cBhvr additive="base">
                                        <p:cTn id="86" dur="500" fill="hold"/>
                                        <p:tgtEl>
                                          <p:spTgt spid="28">
                                            <p:txEl>
                                              <p:pRg st="4" end="4"/>
                                            </p:txEl>
                                          </p:spTgt>
                                        </p:tgtEl>
                                        <p:attrNameLst>
                                          <p:attrName>ppt_x</p:attrName>
                                        </p:attrNameLst>
                                      </p:cBhvr>
                                      <p:tavLst>
                                        <p:tav tm="0">
                                          <p:val>
                                            <p:strVal val="1+#ppt_w/2"/>
                                          </p:val>
                                        </p:tav>
                                        <p:tav tm="100000">
                                          <p:val>
                                            <p:strVal val="#ppt_x"/>
                                          </p:val>
                                        </p:tav>
                                      </p:tavLst>
                                    </p:anim>
                                    <p:anim calcmode="lin" valueType="num">
                                      <p:cBhvr additive="base">
                                        <p:cTn id="87" dur="500" fill="hold"/>
                                        <p:tgtEl>
                                          <p:spTgt spid="28">
                                            <p:txEl>
                                              <p:pRg st="4" end="4"/>
                                            </p:txEl>
                                          </p:spTgt>
                                        </p:tgtEl>
                                        <p:attrNameLst>
                                          <p:attrName>ppt_y</p:attrName>
                                        </p:attrNameLst>
                                      </p:cBhvr>
                                      <p:tavLst>
                                        <p:tav tm="0">
                                          <p:val>
                                            <p:strVal val="#ppt_y"/>
                                          </p:val>
                                        </p:tav>
                                        <p:tav tm="100000">
                                          <p:val>
                                            <p:strVal val="#ppt_y"/>
                                          </p:val>
                                        </p:tav>
                                      </p:tavLst>
                                    </p:anim>
                                  </p:childTnLst>
                                </p:cTn>
                              </p:par>
                              <p:par>
                                <p:cTn id="88" presetID="1" presetClass="exit" presetSubtype="0" fill="hold" grpId="1" nodeType="withEffect">
                                  <p:stCondLst>
                                    <p:cond delay="0"/>
                                  </p:stCondLst>
                                  <p:childTnLst>
                                    <p:set>
                                      <p:cBhvr>
                                        <p:cTn id="89" dur="1" fill="hold">
                                          <p:stCondLst>
                                            <p:cond delay="0"/>
                                          </p:stCondLst>
                                        </p:cTn>
                                        <p:tgtEl>
                                          <p:spTgt spid="29"/>
                                        </p:tgtEl>
                                        <p:attrNameLst>
                                          <p:attrName>style.visibility</p:attrName>
                                        </p:attrNameLst>
                                      </p:cBhvr>
                                      <p:to>
                                        <p:strVal val="hidden"/>
                                      </p:to>
                                    </p:set>
                                  </p:childTnLst>
                                </p:cTn>
                              </p:par>
                              <p:par>
                                <p:cTn id="90" presetID="1" presetClass="exit" presetSubtype="0" fill="hold" grpId="1" nodeType="withEffect">
                                  <p:stCondLst>
                                    <p:cond delay="0"/>
                                  </p:stCondLst>
                                  <p:childTnLst>
                                    <p:set>
                                      <p:cBhvr>
                                        <p:cTn id="91" dur="1" fill="hold">
                                          <p:stCondLst>
                                            <p:cond delay="0"/>
                                          </p:stCondLst>
                                        </p:cTn>
                                        <p:tgtEl>
                                          <p:spTgt spid="15"/>
                                        </p:tgtEl>
                                        <p:attrNameLst>
                                          <p:attrName>style.visibility</p:attrName>
                                        </p:attrNameLst>
                                      </p:cBhvr>
                                      <p:to>
                                        <p:strVal val="hidden"/>
                                      </p:to>
                                    </p:set>
                                  </p:childTnLst>
                                </p:cTn>
                              </p:par>
                              <p:par>
                                <p:cTn id="92" presetID="1" presetClass="exit" presetSubtype="0" fill="hold" grpId="1" nodeType="withEffect">
                                  <p:stCondLst>
                                    <p:cond delay="0"/>
                                  </p:stCondLst>
                                  <p:childTnLst>
                                    <p:set>
                                      <p:cBhvr>
                                        <p:cTn id="93" dur="1" fill="hold">
                                          <p:stCondLst>
                                            <p:cond delay="0"/>
                                          </p:stCondLst>
                                        </p:cTn>
                                        <p:tgtEl>
                                          <p:spTgt spid="26"/>
                                        </p:tgtEl>
                                        <p:attrNameLst>
                                          <p:attrName>style.visibility</p:attrName>
                                        </p:attrNameLst>
                                      </p:cBhvr>
                                      <p:to>
                                        <p:strVal val="hidden"/>
                                      </p:to>
                                    </p:set>
                                  </p:childTnLst>
                                </p:cTn>
                              </p:par>
                              <p:par>
                                <p:cTn id="94" presetID="1" presetClass="exit" presetSubtype="0" fill="hold" grpId="1" nodeType="withEffect">
                                  <p:stCondLst>
                                    <p:cond delay="0"/>
                                  </p:stCondLst>
                                  <p:childTnLst>
                                    <p:set>
                                      <p:cBhvr>
                                        <p:cTn id="95" dur="1" fill="hold">
                                          <p:stCondLst>
                                            <p:cond delay="0"/>
                                          </p:stCondLst>
                                        </p:cTn>
                                        <p:tgtEl>
                                          <p:spTgt spid="2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15" grpId="1"/>
      <p:bldP spid="24" grpId="0"/>
      <p:bldP spid="24" grpId="1"/>
      <p:bldP spid="29" grpId="0"/>
      <p:bldP spid="29" grpId="1"/>
      <p:bldP spid="26" grpId="0"/>
      <p:bldP spid="26" grpId="1"/>
      <p:bldP spid="28" grpId="0" uiExpand="1"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3" cstate="print">
            <a:duotone>
              <a:schemeClr val="bg2">
                <a:shade val="45000"/>
                <a:satMod val="135000"/>
              </a:schemeClr>
              <a:prstClr val="white"/>
            </a:duotone>
            <a:extLst>
              <a:ext uri="{28A0092B-C50C-407E-A947-70E740481C1C}">
                <a14:useLocalDpi xmlns="" xmlns:a14="http://schemas.microsoft.com/office/drawing/2010/main" val="0"/>
              </a:ext>
            </a:extLst>
          </a:blip>
          <a:srcRect l="-1847" t="11506" b="12963"/>
          <a:stretch>
            <a:fillRect/>
          </a:stretch>
        </p:blipFill>
        <p:spPr bwMode="auto">
          <a:xfrm>
            <a:off x="5410200" y="0"/>
            <a:ext cx="3733800" cy="2209800"/>
          </a:xfrm>
          <a:prstGeom prst="rect">
            <a:avLst/>
          </a:prstGeom>
          <a:noFill/>
          <a:ln>
            <a:noFill/>
          </a:ln>
          <a:effectLst>
            <a:outerShdw dist="35921" dir="2700000" algn="ctr" rotWithShape="0">
              <a:schemeClr val="bg2"/>
            </a:outerShdw>
            <a:softEdge rad="127000"/>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Lst>
        </p:spPr>
      </p:pic>
      <p:sp>
        <p:nvSpPr>
          <p:cNvPr id="4" name="Rectangle 3"/>
          <p:cNvSpPr/>
          <p:nvPr/>
        </p:nvSpPr>
        <p:spPr>
          <a:xfrm>
            <a:off x="0" y="2209800"/>
            <a:ext cx="9144000" cy="533400"/>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0" y="2743200"/>
            <a:ext cx="9144000" cy="84221"/>
          </a:xfrm>
          <a:prstGeom prst="rect">
            <a:avLst/>
          </a:prstGeom>
        </p:spPr>
        <p:style>
          <a:lnRef idx="1">
            <a:schemeClr val="accent3"/>
          </a:lnRef>
          <a:fillRef idx="3">
            <a:schemeClr val="accent3"/>
          </a:fillRef>
          <a:effectRef idx="2">
            <a:schemeClr val="accent3"/>
          </a:effectRef>
          <a:fontRef idx="minor">
            <a:schemeClr val="lt1"/>
          </a:fontRef>
        </p:style>
        <p:txBody>
          <a:bodyPr rtlCol="0" anchor="ctr"/>
          <a:lstStyle/>
          <a:p>
            <a:pPr algn="ctr"/>
            <a:endParaRPr lang="en-US" dirty="0"/>
          </a:p>
        </p:txBody>
      </p:sp>
      <p:sp>
        <p:nvSpPr>
          <p:cNvPr id="3" name="Rectangle 2"/>
          <p:cNvSpPr/>
          <p:nvPr/>
        </p:nvSpPr>
        <p:spPr>
          <a:xfrm>
            <a:off x="457200" y="1005840"/>
            <a:ext cx="2574872" cy="457200"/>
          </a:xfrm>
          <a:prstGeom prst="rect">
            <a:avLst/>
          </a:prstGeom>
        </p:spPr>
        <p:style>
          <a:lnRef idx="2">
            <a:schemeClr val="accent3"/>
          </a:lnRef>
          <a:fillRef idx="1">
            <a:schemeClr val="lt1"/>
          </a:fillRef>
          <a:effectRef idx="0">
            <a:schemeClr val="accent3"/>
          </a:effectRef>
          <a:fontRef idx="minor">
            <a:schemeClr val="dk1"/>
          </a:fontRef>
        </p:style>
        <p:txBody>
          <a:bodyPr wrap="none" anchor="ctr">
            <a:spAutoFit/>
          </a:bodyPr>
          <a:lstStyle/>
          <a:p>
            <a:pPr lvl="0"/>
            <a:r>
              <a:rPr lang="en-US" sz="2800" b="1" dirty="0" smtClean="0"/>
              <a:t>P</a:t>
            </a:r>
            <a:r>
              <a:rPr lang="en-US" sz="2400" b="1" dirty="0" smtClean="0"/>
              <a:t>OLICY</a:t>
            </a:r>
            <a:r>
              <a:rPr lang="en-US" sz="2800" b="1" dirty="0" smtClean="0"/>
              <a:t> E</a:t>
            </a:r>
            <a:r>
              <a:rPr lang="en-US" sz="2400" b="1" dirty="0" smtClean="0"/>
              <a:t>LEMENTS</a:t>
            </a:r>
            <a:endParaRPr lang="en-US" sz="2800" dirty="0"/>
          </a:p>
        </p:txBody>
      </p:sp>
      <p:sp>
        <p:nvSpPr>
          <p:cNvPr id="7" name="Rectangle 6"/>
          <p:cNvSpPr/>
          <p:nvPr/>
        </p:nvSpPr>
        <p:spPr>
          <a:xfrm>
            <a:off x="-35859" y="6324600"/>
            <a:ext cx="9144000" cy="76200"/>
          </a:xfrm>
          <a:prstGeom prst="rect">
            <a:avLst/>
          </a:prstGeom>
          <a:solidFill>
            <a:schemeClr val="tx1">
              <a:lumMod val="65000"/>
              <a:lumOff val="3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p:cNvSpPr/>
          <p:nvPr/>
        </p:nvSpPr>
        <p:spPr>
          <a:xfrm flipV="1">
            <a:off x="-40342" y="6409565"/>
            <a:ext cx="9144000" cy="45719"/>
          </a:xfrm>
          <a:prstGeom prst="rect">
            <a:avLst/>
          </a:prstGeom>
        </p:spPr>
        <p:style>
          <a:lnRef idx="1">
            <a:schemeClr val="accent3"/>
          </a:lnRef>
          <a:fillRef idx="3">
            <a:schemeClr val="accent3"/>
          </a:fillRef>
          <a:effectRef idx="2">
            <a:schemeClr val="accent3"/>
          </a:effectRef>
          <a:fontRef idx="minor">
            <a:schemeClr val="lt1"/>
          </a:fontRef>
        </p:style>
        <p:txBody>
          <a:bodyPr rtlCol="0" anchor="ctr"/>
          <a:lstStyle/>
          <a:p>
            <a:pPr algn="ctr"/>
            <a:endParaRPr lang="en-US" dirty="0"/>
          </a:p>
        </p:txBody>
      </p:sp>
      <p:sp>
        <p:nvSpPr>
          <p:cNvPr id="14" name="TextBox 13"/>
          <p:cNvSpPr txBox="1"/>
          <p:nvPr/>
        </p:nvSpPr>
        <p:spPr>
          <a:xfrm>
            <a:off x="914400" y="1828800"/>
            <a:ext cx="2019300" cy="400110"/>
          </a:xfrm>
          <a:prstGeom prst="rect">
            <a:avLst/>
          </a:prstGeom>
          <a:noFill/>
        </p:spPr>
        <p:txBody>
          <a:bodyPr wrap="square" rtlCol="0" anchor="ctr">
            <a:spAutoFit/>
          </a:bodyPr>
          <a:lstStyle/>
          <a:p>
            <a:r>
              <a:rPr lang="en-US" sz="2000" b="1" dirty="0" smtClean="0">
                <a:solidFill>
                  <a:schemeClr val="tx1">
                    <a:lumMod val="65000"/>
                    <a:lumOff val="35000"/>
                  </a:schemeClr>
                </a:solidFill>
                <a:latin typeface="Bangle Wide" pitchFamily="2" charset="0"/>
              </a:rPr>
              <a:t>Social Media Policy</a:t>
            </a:r>
            <a:endParaRPr lang="en-US" sz="2000" b="1" dirty="0">
              <a:solidFill>
                <a:schemeClr val="tx1">
                  <a:lumMod val="65000"/>
                  <a:lumOff val="35000"/>
                </a:schemeClr>
              </a:solidFill>
              <a:latin typeface="Bangle Wide" pitchFamily="2" charset="0"/>
            </a:endParaRPr>
          </a:p>
        </p:txBody>
      </p:sp>
      <p:sp>
        <p:nvSpPr>
          <p:cNvPr id="18" name="TextBox 17"/>
          <p:cNvSpPr txBox="1"/>
          <p:nvPr/>
        </p:nvSpPr>
        <p:spPr>
          <a:xfrm>
            <a:off x="1905000" y="3581400"/>
            <a:ext cx="5777754" cy="461665"/>
          </a:xfrm>
          <a:prstGeom prst="rect">
            <a:avLst/>
          </a:prstGeom>
          <a:noFill/>
        </p:spPr>
        <p:txBody>
          <a:bodyPr wrap="square" rtlCol="0">
            <a:spAutoFit/>
          </a:bodyPr>
          <a:lstStyle/>
          <a:p>
            <a:pPr marL="285750" indent="-285750">
              <a:spcBef>
                <a:spcPts val="600"/>
              </a:spcBef>
              <a:spcAft>
                <a:spcPts val="600"/>
              </a:spcAft>
              <a:buFont typeface="Arial" pitchFamily="34" charset="0"/>
              <a:buChar char="•"/>
            </a:pPr>
            <a:r>
              <a:rPr lang="en-US" sz="2400" dirty="0" smtClean="0"/>
              <a:t>Who are you? </a:t>
            </a:r>
          </a:p>
        </p:txBody>
      </p:sp>
      <p:sp>
        <p:nvSpPr>
          <p:cNvPr id="19" name="TextBox 18"/>
          <p:cNvSpPr txBox="1"/>
          <p:nvPr/>
        </p:nvSpPr>
        <p:spPr>
          <a:xfrm>
            <a:off x="1905000" y="5181600"/>
            <a:ext cx="4469170" cy="461665"/>
          </a:xfrm>
          <a:prstGeom prst="rect">
            <a:avLst/>
          </a:prstGeom>
          <a:noFill/>
        </p:spPr>
        <p:txBody>
          <a:bodyPr wrap="square" rtlCol="0">
            <a:spAutoFit/>
          </a:bodyPr>
          <a:lstStyle/>
          <a:p>
            <a:pPr marL="285750" indent="-285750">
              <a:buFont typeface="Arial" pitchFamily="34" charset="0"/>
              <a:buChar char="•"/>
            </a:pPr>
            <a:r>
              <a:rPr lang="en-US" sz="2400" dirty="0" smtClean="0"/>
              <a:t> Legal Disclaimer</a:t>
            </a:r>
            <a:endParaRPr lang="en-US" sz="2400" dirty="0"/>
          </a:p>
        </p:txBody>
      </p:sp>
      <p:sp>
        <p:nvSpPr>
          <p:cNvPr id="20" name="Rounded Rectangle 19"/>
          <p:cNvSpPr/>
          <p:nvPr/>
        </p:nvSpPr>
        <p:spPr>
          <a:xfrm>
            <a:off x="2057400" y="5867400"/>
            <a:ext cx="1295400" cy="914400"/>
          </a:xfrm>
          <a:prstGeom prst="roundRect">
            <a:avLst/>
          </a:prstGeom>
          <a:solidFill>
            <a:schemeClr val="bg2"/>
          </a:solidFill>
          <a:ln>
            <a:solidFill>
              <a:schemeClr val="bg1"/>
            </a:solidFill>
          </a:ln>
          <a:scene3d>
            <a:camera prst="orthographicFront"/>
            <a:lightRig rig="threePt" dir="t"/>
          </a:scene3d>
          <a:sp3d>
            <a:bevelT w="114300" prst="hardEdg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smtClean="0">
                <a:solidFill>
                  <a:schemeClr val="tx1"/>
                </a:solidFill>
              </a:rPr>
              <a:t>Dev</a:t>
            </a:r>
            <a:endParaRPr lang="en-US" sz="2400" dirty="0">
              <a:solidFill>
                <a:schemeClr val="tx1"/>
              </a:solidFill>
            </a:endParaRPr>
          </a:p>
        </p:txBody>
      </p:sp>
      <p:sp>
        <p:nvSpPr>
          <p:cNvPr id="21" name="TextBox 20"/>
          <p:cNvSpPr txBox="1"/>
          <p:nvPr/>
        </p:nvSpPr>
        <p:spPr>
          <a:xfrm>
            <a:off x="228600" y="6464892"/>
            <a:ext cx="1600200" cy="369332"/>
          </a:xfrm>
          <a:prstGeom prst="rect">
            <a:avLst/>
          </a:prstGeom>
          <a:noFill/>
        </p:spPr>
        <p:txBody>
          <a:bodyPr wrap="square" rtlCol="0">
            <a:spAutoFit/>
          </a:bodyPr>
          <a:lstStyle/>
          <a:p>
            <a:r>
              <a:rPr lang="en-US" dirty="0" smtClean="0"/>
              <a:t>Introduction</a:t>
            </a:r>
            <a:endParaRPr lang="en-US" dirty="0"/>
          </a:p>
        </p:txBody>
      </p:sp>
      <p:sp>
        <p:nvSpPr>
          <p:cNvPr id="22" name="TextBox 21"/>
          <p:cNvSpPr txBox="1"/>
          <p:nvPr/>
        </p:nvSpPr>
        <p:spPr>
          <a:xfrm>
            <a:off x="7456363" y="6487016"/>
            <a:ext cx="1609165" cy="369332"/>
          </a:xfrm>
          <a:prstGeom prst="rect">
            <a:avLst/>
          </a:prstGeom>
          <a:noFill/>
        </p:spPr>
        <p:txBody>
          <a:bodyPr wrap="square" rtlCol="0">
            <a:spAutoFit/>
          </a:bodyPr>
          <a:lstStyle/>
          <a:p>
            <a:r>
              <a:rPr lang="en-US" dirty="0" smtClean="0"/>
              <a:t>Conclusion</a:t>
            </a:r>
            <a:endParaRPr lang="en-US" dirty="0"/>
          </a:p>
        </p:txBody>
      </p:sp>
      <p:sp>
        <p:nvSpPr>
          <p:cNvPr id="23" name="TextBox 22"/>
          <p:cNvSpPr txBox="1"/>
          <p:nvPr/>
        </p:nvSpPr>
        <p:spPr>
          <a:xfrm>
            <a:off x="3886200" y="6491372"/>
            <a:ext cx="1143000" cy="369332"/>
          </a:xfrm>
          <a:prstGeom prst="rect">
            <a:avLst/>
          </a:prstGeom>
          <a:noFill/>
        </p:spPr>
        <p:txBody>
          <a:bodyPr wrap="square" rtlCol="0">
            <a:spAutoFit/>
          </a:bodyPr>
          <a:lstStyle/>
          <a:p>
            <a:r>
              <a:rPr lang="en-US" dirty="0" smtClean="0"/>
              <a:t>Legalities</a:t>
            </a:r>
            <a:endParaRPr lang="en-US" dirty="0"/>
          </a:p>
        </p:txBody>
      </p:sp>
      <p:sp>
        <p:nvSpPr>
          <p:cNvPr id="24" name="TextBox 23"/>
          <p:cNvSpPr txBox="1"/>
          <p:nvPr/>
        </p:nvSpPr>
        <p:spPr>
          <a:xfrm>
            <a:off x="5342965" y="6488668"/>
            <a:ext cx="1972235" cy="369332"/>
          </a:xfrm>
          <a:prstGeom prst="rect">
            <a:avLst/>
          </a:prstGeom>
          <a:noFill/>
        </p:spPr>
        <p:txBody>
          <a:bodyPr wrap="square" rtlCol="0">
            <a:spAutoFit/>
          </a:bodyPr>
          <a:lstStyle/>
          <a:p>
            <a:r>
              <a:rPr lang="en-US" dirty="0" smtClean="0"/>
              <a:t>Implementation</a:t>
            </a:r>
            <a:endParaRPr lang="en-US" dirty="0"/>
          </a:p>
        </p:txBody>
      </p:sp>
      <p:sp>
        <p:nvSpPr>
          <p:cNvPr id="16" name="Rectangle 15"/>
          <p:cNvSpPr/>
          <p:nvPr/>
        </p:nvSpPr>
        <p:spPr>
          <a:xfrm>
            <a:off x="1371600" y="2971800"/>
            <a:ext cx="1739772" cy="430887"/>
          </a:xfrm>
          <a:prstGeom prst="rect">
            <a:avLst/>
          </a:prstGeom>
        </p:spPr>
        <p:style>
          <a:lnRef idx="2">
            <a:schemeClr val="accent3"/>
          </a:lnRef>
          <a:fillRef idx="1">
            <a:schemeClr val="lt1"/>
          </a:fillRef>
          <a:effectRef idx="0">
            <a:schemeClr val="accent3"/>
          </a:effectRef>
          <a:fontRef idx="minor">
            <a:schemeClr val="dk1"/>
          </a:fontRef>
        </p:style>
        <p:txBody>
          <a:bodyPr wrap="none" anchor="ctr">
            <a:spAutoFit/>
          </a:bodyPr>
          <a:lstStyle/>
          <a:p>
            <a:pPr lvl="0"/>
            <a:r>
              <a:rPr lang="en-US" sz="2200" b="1" dirty="0" smtClean="0"/>
              <a:t>Transparency</a:t>
            </a:r>
            <a:endParaRPr lang="en-US" sz="2200" dirty="0"/>
          </a:p>
        </p:txBody>
      </p:sp>
      <p:sp>
        <p:nvSpPr>
          <p:cNvPr id="25" name="TextBox 24"/>
          <p:cNvSpPr txBox="1"/>
          <p:nvPr/>
        </p:nvSpPr>
        <p:spPr>
          <a:xfrm>
            <a:off x="1905000" y="4648200"/>
            <a:ext cx="4469170" cy="461665"/>
          </a:xfrm>
          <a:prstGeom prst="rect">
            <a:avLst/>
          </a:prstGeom>
          <a:noFill/>
        </p:spPr>
        <p:txBody>
          <a:bodyPr wrap="square" rtlCol="0">
            <a:spAutoFit/>
          </a:bodyPr>
          <a:lstStyle/>
          <a:p>
            <a:pPr marL="285750" indent="-285750">
              <a:buFont typeface="Arial" pitchFamily="34" charset="0"/>
              <a:buChar char="•"/>
            </a:pPr>
            <a:r>
              <a:rPr lang="en-US" sz="2400" dirty="0" smtClean="0"/>
              <a:t> Agent vs. Personal</a:t>
            </a:r>
            <a:endParaRPr lang="en-US" sz="2400" dirty="0"/>
          </a:p>
        </p:txBody>
      </p:sp>
      <p:sp>
        <p:nvSpPr>
          <p:cNvPr id="26" name="TextBox 25"/>
          <p:cNvSpPr txBox="1"/>
          <p:nvPr/>
        </p:nvSpPr>
        <p:spPr>
          <a:xfrm>
            <a:off x="1905000" y="4114800"/>
            <a:ext cx="4469170" cy="461665"/>
          </a:xfrm>
          <a:prstGeom prst="rect">
            <a:avLst/>
          </a:prstGeom>
          <a:noFill/>
        </p:spPr>
        <p:txBody>
          <a:bodyPr wrap="square" rtlCol="0">
            <a:spAutoFit/>
          </a:bodyPr>
          <a:lstStyle/>
          <a:p>
            <a:pPr marL="285750" indent="-285750">
              <a:buFont typeface="Arial" pitchFamily="34" charset="0"/>
              <a:buChar char="•"/>
            </a:pPr>
            <a:r>
              <a:rPr lang="en-US" sz="2400" dirty="0" smtClean="0"/>
              <a:t> Who do you represent?</a:t>
            </a:r>
            <a:endParaRPr lang="en-US" sz="2400" dirty="0"/>
          </a:p>
        </p:txBody>
      </p:sp>
      <p:pic>
        <p:nvPicPr>
          <p:cNvPr id="1027" name="Picture 3"/>
          <p:cNvPicPr>
            <a:picLocks noChangeAspect="1" noChangeArrowheads="1"/>
          </p:cNvPicPr>
          <p:nvPr/>
        </p:nvPicPr>
        <p:blipFill>
          <a:blip r:embed="rId4" cstate="print"/>
          <a:srcRect/>
          <a:stretch>
            <a:fillRect/>
          </a:stretch>
        </p:blipFill>
        <p:spPr bwMode="auto">
          <a:xfrm>
            <a:off x="838200" y="3505200"/>
            <a:ext cx="3438525" cy="674936"/>
          </a:xfrm>
          <a:prstGeom prst="rect">
            <a:avLst/>
          </a:prstGeom>
          <a:noFill/>
          <a:ln w="9525">
            <a:noFill/>
            <a:miter lim="800000"/>
            <a:headEnd/>
            <a:tailEnd/>
          </a:ln>
        </p:spPr>
      </p:pic>
      <p:pic>
        <p:nvPicPr>
          <p:cNvPr id="2" name="Picture 2"/>
          <p:cNvPicPr>
            <a:picLocks noChangeAspect="1" noChangeArrowheads="1"/>
          </p:cNvPicPr>
          <p:nvPr/>
        </p:nvPicPr>
        <p:blipFill>
          <a:blip r:embed="rId5" cstate="print"/>
          <a:srcRect r="705" b="23022"/>
          <a:stretch>
            <a:fillRect/>
          </a:stretch>
        </p:blipFill>
        <p:spPr bwMode="auto">
          <a:xfrm>
            <a:off x="1143000" y="4114800"/>
            <a:ext cx="6705600" cy="2038350"/>
          </a:xfrm>
          <a:prstGeom prst="rect">
            <a:avLst/>
          </a:prstGeom>
          <a:noFill/>
          <a:ln w="9525">
            <a:noFill/>
            <a:miter lim="800000"/>
            <a:headEnd/>
            <a:tailEnd/>
          </a:ln>
        </p:spPr>
      </p:pic>
      <p:pic>
        <p:nvPicPr>
          <p:cNvPr id="1028" name="Picture 4"/>
          <p:cNvPicPr>
            <a:picLocks noChangeAspect="1" noChangeArrowheads="1"/>
          </p:cNvPicPr>
          <p:nvPr/>
        </p:nvPicPr>
        <p:blipFill>
          <a:blip r:embed="rId6" cstate="print"/>
          <a:srcRect/>
          <a:stretch>
            <a:fillRect/>
          </a:stretch>
        </p:blipFill>
        <p:spPr bwMode="auto">
          <a:xfrm>
            <a:off x="5486400" y="2057400"/>
            <a:ext cx="2300288" cy="2067219"/>
          </a:xfrm>
          <a:prstGeom prst="rect">
            <a:avLst/>
          </a:prstGeom>
          <a:noFill/>
          <a:ln w="9525">
            <a:noFill/>
            <a:miter lim="800000"/>
            <a:headEnd/>
            <a:tailEnd/>
          </a:ln>
        </p:spPr>
      </p:pic>
    </p:spTree>
    <p:extLst>
      <p:ext uri="{BB962C8B-B14F-4D97-AF65-F5344CB8AC3E}">
        <p14:creationId xmlns="" xmlns:p14="http://schemas.microsoft.com/office/powerpoint/2010/main" val="39111339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fade">
                                      <p:cBhvr>
                                        <p:cTn id="7" dur="2000"/>
                                        <p:tgtEl>
                                          <p:spTgt spid="18"/>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6"/>
                                        </p:tgtEl>
                                        <p:attrNameLst>
                                          <p:attrName>style.visibility</p:attrName>
                                        </p:attrNameLst>
                                      </p:cBhvr>
                                      <p:to>
                                        <p:strVal val="visible"/>
                                      </p:to>
                                    </p:set>
                                    <p:animEffect transition="in" filter="fade">
                                      <p:cBhvr>
                                        <p:cTn id="12" dur="2000"/>
                                        <p:tgtEl>
                                          <p:spTgt spid="26"/>
                                        </p:tgtEl>
                                      </p:cBhvr>
                                    </p:animEffec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2"/>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1027"/>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1028"/>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xit" presetSubtype="0" fill="hold" nodeType="clickEffect">
                                  <p:stCondLst>
                                    <p:cond delay="0"/>
                                  </p:stCondLst>
                                  <p:childTnLst>
                                    <p:set>
                                      <p:cBhvr>
                                        <p:cTn id="24" dur="1" fill="hold">
                                          <p:stCondLst>
                                            <p:cond delay="0"/>
                                          </p:stCondLst>
                                        </p:cTn>
                                        <p:tgtEl>
                                          <p:spTgt spid="2"/>
                                        </p:tgtEl>
                                        <p:attrNameLst>
                                          <p:attrName>style.visibility</p:attrName>
                                        </p:attrNameLst>
                                      </p:cBhvr>
                                      <p:to>
                                        <p:strVal val="hidden"/>
                                      </p:to>
                                    </p:set>
                                  </p:childTnLst>
                                </p:cTn>
                              </p:par>
                              <p:par>
                                <p:cTn id="25" presetID="1" presetClass="exit" presetSubtype="0" fill="hold" nodeType="withEffect">
                                  <p:stCondLst>
                                    <p:cond delay="0"/>
                                  </p:stCondLst>
                                  <p:childTnLst>
                                    <p:set>
                                      <p:cBhvr>
                                        <p:cTn id="26" dur="1" fill="hold">
                                          <p:stCondLst>
                                            <p:cond delay="0"/>
                                          </p:stCondLst>
                                        </p:cTn>
                                        <p:tgtEl>
                                          <p:spTgt spid="1027"/>
                                        </p:tgtEl>
                                        <p:attrNameLst>
                                          <p:attrName>style.visibility</p:attrName>
                                        </p:attrNameLst>
                                      </p:cBhvr>
                                      <p:to>
                                        <p:strVal val="hidden"/>
                                      </p:to>
                                    </p:set>
                                  </p:childTnLst>
                                </p:cTn>
                              </p:par>
                              <p:par>
                                <p:cTn id="27" presetID="1" presetClass="exit" presetSubtype="0" fill="hold" nodeType="withEffect">
                                  <p:stCondLst>
                                    <p:cond delay="0"/>
                                  </p:stCondLst>
                                  <p:childTnLst>
                                    <p:set>
                                      <p:cBhvr>
                                        <p:cTn id="28" dur="1" fill="hold">
                                          <p:stCondLst>
                                            <p:cond delay="0"/>
                                          </p:stCondLst>
                                        </p:cTn>
                                        <p:tgtEl>
                                          <p:spTgt spid="1028"/>
                                        </p:tgtEl>
                                        <p:attrNameLst>
                                          <p:attrName>style.visibility</p:attrName>
                                        </p:attrNameLst>
                                      </p:cBhvr>
                                      <p:to>
                                        <p:strVal val="hidden"/>
                                      </p:to>
                                    </p:set>
                                  </p:childTnLst>
                                </p:cTn>
                              </p:par>
                              <p:par>
                                <p:cTn id="29" presetID="10" presetClass="entr" presetSubtype="0" fill="hold" grpId="0" nodeType="withEffect">
                                  <p:stCondLst>
                                    <p:cond delay="0"/>
                                  </p:stCondLst>
                                  <p:childTnLst>
                                    <p:set>
                                      <p:cBhvr>
                                        <p:cTn id="30" dur="1" fill="hold">
                                          <p:stCondLst>
                                            <p:cond delay="0"/>
                                          </p:stCondLst>
                                        </p:cTn>
                                        <p:tgtEl>
                                          <p:spTgt spid="25"/>
                                        </p:tgtEl>
                                        <p:attrNameLst>
                                          <p:attrName>style.visibility</p:attrName>
                                        </p:attrNameLst>
                                      </p:cBhvr>
                                      <p:to>
                                        <p:strVal val="visible"/>
                                      </p:to>
                                    </p:set>
                                    <p:animEffect transition="in" filter="fade">
                                      <p:cBhvr>
                                        <p:cTn id="31" dur="2000"/>
                                        <p:tgtEl>
                                          <p:spTgt spid="25"/>
                                        </p:tgtEl>
                                      </p:cBhvr>
                                    </p:animEffect>
                                  </p:childTnLst>
                                </p:cTn>
                              </p:par>
                            </p:childTnLst>
                          </p:cTn>
                        </p:par>
                      </p:childTnLst>
                    </p:cTn>
                  </p:par>
                  <p:par>
                    <p:cTn id="32" fill="hold">
                      <p:stCondLst>
                        <p:cond delay="indefinite"/>
                      </p:stCondLst>
                      <p:childTnLst>
                        <p:par>
                          <p:cTn id="33" fill="hold">
                            <p:stCondLst>
                              <p:cond delay="0"/>
                            </p:stCondLst>
                            <p:childTnLst>
                              <p:par>
                                <p:cTn id="34" presetID="10" presetClass="entr" presetSubtype="0" fill="hold" grpId="0" nodeType="clickEffect">
                                  <p:stCondLst>
                                    <p:cond delay="0"/>
                                  </p:stCondLst>
                                  <p:childTnLst>
                                    <p:set>
                                      <p:cBhvr>
                                        <p:cTn id="35" dur="1" fill="hold">
                                          <p:stCondLst>
                                            <p:cond delay="0"/>
                                          </p:stCondLst>
                                        </p:cTn>
                                        <p:tgtEl>
                                          <p:spTgt spid="19"/>
                                        </p:tgtEl>
                                        <p:attrNameLst>
                                          <p:attrName>style.visibility</p:attrName>
                                        </p:attrNameLst>
                                      </p:cBhvr>
                                      <p:to>
                                        <p:strVal val="visible"/>
                                      </p:to>
                                    </p:set>
                                    <p:animEffect transition="in" filter="fade">
                                      <p:cBhvr>
                                        <p:cTn id="36" dur="20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P spid="19" grpId="0"/>
      <p:bldP spid="25" grpId="0"/>
      <p:bldP spid="26"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3" cstate="print">
            <a:duotone>
              <a:schemeClr val="bg2">
                <a:shade val="45000"/>
                <a:satMod val="135000"/>
              </a:schemeClr>
              <a:prstClr val="white"/>
            </a:duotone>
            <a:extLst>
              <a:ext uri="{28A0092B-C50C-407E-A947-70E740481C1C}">
                <a14:useLocalDpi xmlns="" xmlns:a14="http://schemas.microsoft.com/office/drawing/2010/main" val="0"/>
              </a:ext>
            </a:extLst>
          </a:blip>
          <a:srcRect l="9281" b="9375"/>
          <a:stretch>
            <a:fillRect/>
          </a:stretch>
        </p:blipFill>
        <p:spPr bwMode="auto">
          <a:xfrm>
            <a:off x="5943600" y="0"/>
            <a:ext cx="3200400" cy="2286000"/>
          </a:xfrm>
          <a:prstGeom prst="rect">
            <a:avLst/>
          </a:prstGeom>
          <a:noFill/>
          <a:ln>
            <a:noFill/>
          </a:ln>
          <a:effectLst>
            <a:outerShdw dist="35921" dir="2700000" algn="ctr" rotWithShape="0">
              <a:schemeClr val="bg2"/>
            </a:outerShdw>
            <a:softEdge rad="63500"/>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Lst>
        </p:spPr>
      </p:pic>
      <p:sp>
        <p:nvSpPr>
          <p:cNvPr id="4" name="Rectangle 3"/>
          <p:cNvSpPr/>
          <p:nvPr/>
        </p:nvSpPr>
        <p:spPr>
          <a:xfrm>
            <a:off x="0" y="2209800"/>
            <a:ext cx="9144000" cy="533400"/>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0" y="2743200"/>
            <a:ext cx="9144000" cy="84221"/>
          </a:xfrm>
          <a:prstGeom prst="rect">
            <a:avLst/>
          </a:prstGeom>
        </p:spPr>
        <p:style>
          <a:lnRef idx="1">
            <a:schemeClr val="accent3"/>
          </a:lnRef>
          <a:fillRef idx="3">
            <a:schemeClr val="accent3"/>
          </a:fillRef>
          <a:effectRef idx="2">
            <a:schemeClr val="accent3"/>
          </a:effectRef>
          <a:fontRef idx="minor">
            <a:schemeClr val="lt1"/>
          </a:fontRef>
        </p:style>
        <p:txBody>
          <a:bodyPr rtlCol="0" anchor="ctr"/>
          <a:lstStyle/>
          <a:p>
            <a:pPr algn="ctr"/>
            <a:endParaRPr lang="en-US" dirty="0"/>
          </a:p>
        </p:txBody>
      </p:sp>
      <p:sp>
        <p:nvSpPr>
          <p:cNvPr id="3" name="Rectangle 2"/>
          <p:cNvSpPr/>
          <p:nvPr/>
        </p:nvSpPr>
        <p:spPr>
          <a:xfrm>
            <a:off x="457200" y="1005840"/>
            <a:ext cx="2574872" cy="457200"/>
          </a:xfrm>
          <a:prstGeom prst="rect">
            <a:avLst/>
          </a:prstGeom>
        </p:spPr>
        <p:style>
          <a:lnRef idx="2">
            <a:schemeClr val="accent3"/>
          </a:lnRef>
          <a:fillRef idx="1">
            <a:schemeClr val="lt1"/>
          </a:fillRef>
          <a:effectRef idx="0">
            <a:schemeClr val="accent3"/>
          </a:effectRef>
          <a:fontRef idx="minor">
            <a:schemeClr val="dk1"/>
          </a:fontRef>
        </p:style>
        <p:txBody>
          <a:bodyPr wrap="none" anchor="ctr">
            <a:spAutoFit/>
          </a:bodyPr>
          <a:lstStyle/>
          <a:p>
            <a:pPr lvl="0"/>
            <a:r>
              <a:rPr lang="en-US" sz="2800" b="1" dirty="0" smtClean="0"/>
              <a:t>P</a:t>
            </a:r>
            <a:r>
              <a:rPr lang="en-US" sz="2400" b="1" dirty="0" smtClean="0"/>
              <a:t>OLICY</a:t>
            </a:r>
            <a:r>
              <a:rPr lang="en-US" sz="2800" b="1" dirty="0" smtClean="0"/>
              <a:t> E</a:t>
            </a:r>
            <a:r>
              <a:rPr lang="en-US" sz="2400" b="1" dirty="0" smtClean="0"/>
              <a:t>LEMENTS</a:t>
            </a:r>
            <a:endParaRPr lang="en-US" sz="2800" dirty="0"/>
          </a:p>
        </p:txBody>
      </p:sp>
      <p:sp>
        <p:nvSpPr>
          <p:cNvPr id="7" name="Rectangle 6"/>
          <p:cNvSpPr/>
          <p:nvPr/>
        </p:nvSpPr>
        <p:spPr>
          <a:xfrm>
            <a:off x="-35859" y="6324600"/>
            <a:ext cx="9144000" cy="76200"/>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0" name="TextBox 19"/>
          <p:cNvSpPr txBox="1"/>
          <p:nvPr/>
        </p:nvSpPr>
        <p:spPr>
          <a:xfrm>
            <a:off x="1828800" y="4114800"/>
            <a:ext cx="4572000" cy="461665"/>
          </a:xfrm>
          <a:prstGeom prst="rect">
            <a:avLst/>
          </a:prstGeom>
          <a:noFill/>
        </p:spPr>
        <p:txBody>
          <a:bodyPr wrap="square" rtlCol="0">
            <a:spAutoFit/>
          </a:bodyPr>
          <a:lstStyle/>
          <a:p>
            <a:pPr marL="285750" indent="-285750">
              <a:buFont typeface="Arial" pitchFamily="34" charset="0"/>
              <a:buChar char="•"/>
            </a:pPr>
            <a:r>
              <a:rPr lang="en-US" sz="2400" dirty="0" smtClean="0"/>
              <a:t>Mother/Grandma/Boss filter</a:t>
            </a:r>
            <a:endParaRPr lang="en-US" sz="2400" dirty="0"/>
          </a:p>
        </p:txBody>
      </p:sp>
      <p:sp>
        <p:nvSpPr>
          <p:cNvPr id="21" name="TextBox 20"/>
          <p:cNvSpPr txBox="1"/>
          <p:nvPr/>
        </p:nvSpPr>
        <p:spPr>
          <a:xfrm>
            <a:off x="1828800" y="3581400"/>
            <a:ext cx="4953000" cy="461665"/>
          </a:xfrm>
          <a:prstGeom prst="rect">
            <a:avLst/>
          </a:prstGeom>
          <a:noFill/>
        </p:spPr>
        <p:txBody>
          <a:bodyPr wrap="square" rtlCol="0">
            <a:spAutoFit/>
          </a:bodyPr>
          <a:lstStyle/>
          <a:p>
            <a:pPr marL="285750" indent="-285750">
              <a:buFont typeface="Arial" pitchFamily="34" charset="0"/>
              <a:buChar char="•"/>
            </a:pPr>
            <a:r>
              <a:rPr lang="en-US" sz="2400" dirty="0" smtClean="0"/>
              <a:t>Polite, Respectful, Positive</a:t>
            </a:r>
            <a:endParaRPr lang="en-US" sz="2400" dirty="0"/>
          </a:p>
        </p:txBody>
      </p:sp>
      <p:sp>
        <p:nvSpPr>
          <p:cNvPr id="22" name="TextBox 21"/>
          <p:cNvSpPr txBox="1"/>
          <p:nvPr/>
        </p:nvSpPr>
        <p:spPr>
          <a:xfrm>
            <a:off x="1828800" y="4567535"/>
            <a:ext cx="5181600" cy="461665"/>
          </a:xfrm>
          <a:prstGeom prst="rect">
            <a:avLst/>
          </a:prstGeom>
          <a:noFill/>
        </p:spPr>
        <p:txBody>
          <a:bodyPr wrap="square" rtlCol="0">
            <a:spAutoFit/>
          </a:bodyPr>
          <a:lstStyle/>
          <a:p>
            <a:pPr marL="285750" indent="-285750">
              <a:buFont typeface="Arial" pitchFamily="34" charset="0"/>
              <a:buChar char="•"/>
            </a:pPr>
            <a:r>
              <a:rPr lang="en-US" sz="2400" dirty="0" smtClean="0"/>
              <a:t>Describe what’s inappropriate</a:t>
            </a:r>
            <a:endParaRPr lang="en-US" sz="2400" dirty="0"/>
          </a:p>
        </p:txBody>
      </p:sp>
      <p:sp>
        <p:nvSpPr>
          <p:cNvPr id="23" name="TextBox 22"/>
          <p:cNvSpPr txBox="1"/>
          <p:nvPr/>
        </p:nvSpPr>
        <p:spPr>
          <a:xfrm>
            <a:off x="2286000" y="4933890"/>
            <a:ext cx="6990698" cy="400110"/>
          </a:xfrm>
          <a:prstGeom prst="rect">
            <a:avLst/>
          </a:prstGeom>
          <a:noFill/>
        </p:spPr>
        <p:txBody>
          <a:bodyPr wrap="square" rtlCol="0">
            <a:spAutoFit/>
          </a:bodyPr>
          <a:lstStyle/>
          <a:p>
            <a:pPr marL="179388" indent="-179388">
              <a:buFont typeface="Arial" pitchFamily="34" charset="0"/>
              <a:buChar char="•"/>
            </a:pPr>
            <a:r>
              <a:rPr lang="en-US" sz="2000" dirty="0" smtClean="0"/>
              <a:t>Be specific! (pornography, sexually suggestive, profanity, etc.)</a:t>
            </a:r>
            <a:endParaRPr lang="en-US" sz="2000" dirty="0"/>
          </a:p>
        </p:txBody>
      </p:sp>
      <p:sp>
        <p:nvSpPr>
          <p:cNvPr id="24" name="TextBox 23"/>
          <p:cNvSpPr txBox="1"/>
          <p:nvPr/>
        </p:nvSpPr>
        <p:spPr>
          <a:xfrm>
            <a:off x="914400" y="1828800"/>
            <a:ext cx="1828800" cy="400110"/>
          </a:xfrm>
          <a:prstGeom prst="rect">
            <a:avLst/>
          </a:prstGeom>
          <a:noFill/>
        </p:spPr>
        <p:txBody>
          <a:bodyPr wrap="square" rtlCol="0" anchor="ctr">
            <a:spAutoFit/>
          </a:bodyPr>
          <a:lstStyle/>
          <a:p>
            <a:r>
              <a:rPr lang="en-US" sz="2000" b="1" dirty="0" smtClean="0">
                <a:solidFill>
                  <a:schemeClr val="tx1">
                    <a:lumMod val="65000"/>
                    <a:lumOff val="35000"/>
                  </a:schemeClr>
                </a:solidFill>
                <a:latin typeface="Bangle Wide" pitchFamily="2" charset="0"/>
              </a:rPr>
              <a:t>Social Media Policy</a:t>
            </a:r>
            <a:endParaRPr lang="en-US" sz="2000" b="1" dirty="0">
              <a:solidFill>
                <a:schemeClr val="tx1">
                  <a:lumMod val="65000"/>
                  <a:lumOff val="35000"/>
                </a:schemeClr>
              </a:solidFill>
              <a:latin typeface="Bangle Wide" pitchFamily="2" charset="0"/>
            </a:endParaRPr>
          </a:p>
        </p:txBody>
      </p:sp>
      <p:sp>
        <p:nvSpPr>
          <p:cNvPr id="18" name="Rectangle 17"/>
          <p:cNvSpPr/>
          <p:nvPr/>
        </p:nvSpPr>
        <p:spPr>
          <a:xfrm flipV="1">
            <a:off x="-40342" y="6395917"/>
            <a:ext cx="9144000" cy="45719"/>
          </a:xfrm>
          <a:prstGeom prst="rect">
            <a:avLst/>
          </a:prstGeom>
        </p:spPr>
        <p:style>
          <a:lnRef idx="1">
            <a:schemeClr val="accent3"/>
          </a:lnRef>
          <a:fillRef idx="3">
            <a:schemeClr val="accent3"/>
          </a:fillRef>
          <a:effectRef idx="2">
            <a:schemeClr val="accent3"/>
          </a:effectRef>
          <a:fontRef idx="minor">
            <a:schemeClr val="lt1"/>
          </a:fontRef>
        </p:style>
        <p:txBody>
          <a:bodyPr rtlCol="0" anchor="ctr"/>
          <a:lstStyle/>
          <a:p>
            <a:pPr algn="ctr"/>
            <a:endParaRPr lang="en-US" dirty="0"/>
          </a:p>
        </p:txBody>
      </p:sp>
      <p:sp>
        <p:nvSpPr>
          <p:cNvPr id="19" name="Rounded Rectangle 18"/>
          <p:cNvSpPr/>
          <p:nvPr/>
        </p:nvSpPr>
        <p:spPr>
          <a:xfrm>
            <a:off x="2057400" y="5867400"/>
            <a:ext cx="1295400" cy="914400"/>
          </a:xfrm>
          <a:prstGeom prst="roundRect">
            <a:avLst/>
          </a:prstGeom>
          <a:solidFill>
            <a:schemeClr val="bg2"/>
          </a:solidFill>
          <a:ln>
            <a:solidFill>
              <a:schemeClr val="bg1"/>
            </a:solidFill>
          </a:ln>
          <a:scene3d>
            <a:camera prst="orthographicFront"/>
            <a:lightRig rig="threePt" dir="t"/>
          </a:scene3d>
          <a:sp3d>
            <a:bevelT w="114300" prst="hardEdg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smtClean="0">
                <a:solidFill>
                  <a:schemeClr val="tx1"/>
                </a:solidFill>
              </a:rPr>
              <a:t>Dev</a:t>
            </a:r>
            <a:endParaRPr lang="en-US" sz="2400" dirty="0">
              <a:solidFill>
                <a:schemeClr val="tx1"/>
              </a:solidFill>
            </a:endParaRPr>
          </a:p>
        </p:txBody>
      </p:sp>
      <p:sp>
        <p:nvSpPr>
          <p:cNvPr id="25" name="TextBox 24"/>
          <p:cNvSpPr txBox="1"/>
          <p:nvPr/>
        </p:nvSpPr>
        <p:spPr>
          <a:xfrm>
            <a:off x="228600" y="6464892"/>
            <a:ext cx="1600200" cy="369332"/>
          </a:xfrm>
          <a:prstGeom prst="rect">
            <a:avLst/>
          </a:prstGeom>
          <a:noFill/>
        </p:spPr>
        <p:txBody>
          <a:bodyPr wrap="square" rtlCol="0">
            <a:spAutoFit/>
          </a:bodyPr>
          <a:lstStyle/>
          <a:p>
            <a:r>
              <a:rPr lang="en-US" dirty="0" smtClean="0"/>
              <a:t>Introduction</a:t>
            </a:r>
            <a:endParaRPr lang="en-US" dirty="0"/>
          </a:p>
        </p:txBody>
      </p:sp>
      <p:sp>
        <p:nvSpPr>
          <p:cNvPr id="26" name="TextBox 25"/>
          <p:cNvSpPr txBox="1"/>
          <p:nvPr/>
        </p:nvSpPr>
        <p:spPr>
          <a:xfrm>
            <a:off x="7456363" y="6487016"/>
            <a:ext cx="1609165" cy="369332"/>
          </a:xfrm>
          <a:prstGeom prst="rect">
            <a:avLst/>
          </a:prstGeom>
          <a:noFill/>
        </p:spPr>
        <p:txBody>
          <a:bodyPr wrap="square" rtlCol="0">
            <a:spAutoFit/>
          </a:bodyPr>
          <a:lstStyle/>
          <a:p>
            <a:r>
              <a:rPr lang="en-US" dirty="0" smtClean="0"/>
              <a:t>Conclusion</a:t>
            </a:r>
            <a:endParaRPr lang="en-US" dirty="0"/>
          </a:p>
        </p:txBody>
      </p:sp>
      <p:sp>
        <p:nvSpPr>
          <p:cNvPr id="27" name="TextBox 26"/>
          <p:cNvSpPr txBox="1"/>
          <p:nvPr/>
        </p:nvSpPr>
        <p:spPr>
          <a:xfrm>
            <a:off x="3886200" y="6491372"/>
            <a:ext cx="1143000" cy="369332"/>
          </a:xfrm>
          <a:prstGeom prst="rect">
            <a:avLst/>
          </a:prstGeom>
          <a:noFill/>
        </p:spPr>
        <p:txBody>
          <a:bodyPr wrap="square" rtlCol="0">
            <a:spAutoFit/>
          </a:bodyPr>
          <a:lstStyle/>
          <a:p>
            <a:r>
              <a:rPr lang="en-US" dirty="0" smtClean="0"/>
              <a:t>Legalities</a:t>
            </a:r>
            <a:endParaRPr lang="en-US" dirty="0"/>
          </a:p>
        </p:txBody>
      </p:sp>
      <p:sp>
        <p:nvSpPr>
          <p:cNvPr id="28" name="TextBox 27"/>
          <p:cNvSpPr txBox="1"/>
          <p:nvPr/>
        </p:nvSpPr>
        <p:spPr>
          <a:xfrm>
            <a:off x="5342965" y="6488668"/>
            <a:ext cx="1972235" cy="369332"/>
          </a:xfrm>
          <a:prstGeom prst="rect">
            <a:avLst/>
          </a:prstGeom>
          <a:noFill/>
        </p:spPr>
        <p:txBody>
          <a:bodyPr wrap="square" rtlCol="0">
            <a:spAutoFit/>
          </a:bodyPr>
          <a:lstStyle/>
          <a:p>
            <a:r>
              <a:rPr lang="en-US" dirty="0" smtClean="0"/>
              <a:t>Implementation</a:t>
            </a:r>
            <a:endParaRPr lang="en-US" dirty="0"/>
          </a:p>
        </p:txBody>
      </p:sp>
      <p:sp>
        <p:nvSpPr>
          <p:cNvPr id="30" name="Rectangle 29"/>
          <p:cNvSpPr/>
          <p:nvPr/>
        </p:nvSpPr>
        <p:spPr>
          <a:xfrm>
            <a:off x="1371600" y="2971800"/>
            <a:ext cx="2027735" cy="430887"/>
          </a:xfrm>
          <a:prstGeom prst="rect">
            <a:avLst/>
          </a:prstGeom>
        </p:spPr>
        <p:style>
          <a:lnRef idx="2">
            <a:schemeClr val="accent3"/>
          </a:lnRef>
          <a:fillRef idx="1">
            <a:schemeClr val="lt1"/>
          </a:fillRef>
          <a:effectRef idx="0">
            <a:schemeClr val="accent3"/>
          </a:effectRef>
          <a:fontRef idx="minor">
            <a:schemeClr val="dk1"/>
          </a:fontRef>
        </p:style>
        <p:txBody>
          <a:bodyPr wrap="none" anchor="ctr">
            <a:spAutoFit/>
          </a:bodyPr>
          <a:lstStyle/>
          <a:p>
            <a:pPr lvl="0"/>
            <a:r>
              <a:rPr lang="en-US" sz="2200" b="1" dirty="0" smtClean="0"/>
              <a:t>Professionalism</a:t>
            </a:r>
            <a:endParaRPr lang="en-US" sz="2200" dirty="0"/>
          </a:p>
        </p:txBody>
      </p:sp>
      <p:sp>
        <p:nvSpPr>
          <p:cNvPr id="31" name="TextBox 30"/>
          <p:cNvSpPr txBox="1"/>
          <p:nvPr/>
        </p:nvSpPr>
        <p:spPr>
          <a:xfrm>
            <a:off x="1828800" y="5329535"/>
            <a:ext cx="6324600" cy="461665"/>
          </a:xfrm>
          <a:prstGeom prst="rect">
            <a:avLst/>
          </a:prstGeom>
          <a:noFill/>
        </p:spPr>
        <p:txBody>
          <a:bodyPr wrap="square" rtlCol="0">
            <a:spAutoFit/>
          </a:bodyPr>
          <a:lstStyle/>
          <a:p>
            <a:pPr marL="285750" indent="-285750">
              <a:buFont typeface="Arial" pitchFamily="34" charset="0"/>
              <a:buChar char="•"/>
            </a:pPr>
            <a:r>
              <a:rPr lang="en-US" sz="2400" dirty="0" smtClean="0"/>
              <a:t>Confidential and Proprietary Information</a:t>
            </a:r>
            <a:endParaRPr lang="en-US" sz="2400" dirty="0"/>
          </a:p>
        </p:txBody>
      </p:sp>
      <p:pic>
        <p:nvPicPr>
          <p:cNvPr id="2" name="Picture 2"/>
          <p:cNvPicPr>
            <a:picLocks noChangeAspect="1" noChangeArrowheads="1"/>
          </p:cNvPicPr>
          <p:nvPr/>
        </p:nvPicPr>
        <p:blipFill>
          <a:blip r:embed="rId4" cstate="print">
            <a:lum bright="-5000"/>
          </a:blip>
          <a:srcRect/>
          <a:stretch>
            <a:fillRect/>
          </a:stretch>
        </p:blipFill>
        <p:spPr bwMode="auto">
          <a:xfrm>
            <a:off x="5791201" y="-1"/>
            <a:ext cx="3352800" cy="3521775"/>
          </a:xfrm>
          <a:prstGeom prst="rect">
            <a:avLst/>
          </a:prstGeom>
          <a:ln>
            <a:noFill/>
          </a:ln>
          <a:effectLst>
            <a:softEdge rad="112500"/>
          </a:effectLst>
        </p:spPr>
      </p:pic>
    </p:spTree>
    <p:extLst>
      <p:ext uri="{BB962C8B-B14F-4D97-AF65-F5344CB8AC3E}">
        <p14:creationId xmlns="" xmlns:p14="http://schemas.microsoft.com/office/powerpoint/2010/main" val="10651438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fade">
                                      <p:cBhvr>
                                        <p:cTn id="7" dur="2000"/>
                                        <p:tgtEl>
                                          <p:spTgt spid="21"/>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gtEl>
                                        <p:attrNameLst>
                                          <p:attrName>style.visibility</p:attrName>
                                        </p:attrNameLst>
                                      </p:cBhvr>
                                      <p:to>
                                        <p:strVal val="visible"/>
                                      </p:to>
                                    </p:set>
                                    <p:animEffect transition="in" filter="fade">
                                      <p:cBhvr>
                                        <p:cTn id="12" dur="2000"/>
                                        <p:tgtEl>
                                          <p:spTgt spid="20"/>
                                        </p:tgtEl>
                                      </p:cBhvr>
                                    </p:animEffect>
                                  </p:childTnLst>
                                </p:cTn>
                              </p:par>
                              <p:par>
                                <p:cTn id="13" presetID="10" presetClass="entr" presetSubtype="0" fill="hold" nodeType="with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fade">
                                      <p:cBhvr>
                                        <p:cTn id="15" dur="2000"/>
                                        <p:tgtEl>
                                          <p:spTgt spid="2"/>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22"/>
                                        </p:tgtEl>
                                        <p:attrNameLst>
                                          <p:attrName>style.visibility</p:attrName>
                                        </p:attrNameLst>
                                      </p:cBhvr>
                                      <p:to>
                                        <p:strVal val="visible"/>
                                      </p:to>
                                    </p:set>
                                    <p:animEffect transition="in" filter="fade">
                                      <p:cBhvr>
                                        <p:cTn id="20" dur="2000"/>
                                        <p:tgtEl>
                                          <p:spTgt spid="22"/>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23"/>
                                        </p:tgtEl>
                                        <p:attrNameLst>
                                          <p:attrName>style.visibility</p:attrName>
                                        </p:attrNameLst>
                                      </p:cBhvr>
                                      <p:to>
                                        <p:strVal val="visible"/>
                                      </p:to>
                                    </p:set>
                                    <p:animEffect transition="in" filter="fade">
                                      <p:cBhvr>
                                        <p:cTn id="23" dur="2000"/>
                                        <p:tgtEl>
                                          <p:spTgt spid="23"/>
                                        </p:tgtEl>
                                      </p:cBhvr>
                                    </p:animEffect>
                                  </p:childTnLst>
                                </p:cTn>
                              </p:par>
                              <p:par>
                                <p:cTn id="24" presetID="10" presetClass="exit" presetSubtype="0" fill="hold" nodeType="withEffect">
                                  <p:stCondLst>
                                    <p:cond delay="0"/>
                                  </p:stCondLst>
                                  <p:childTnLst>
                                    <p:animEffect transition="out" filter="fade">
                                      <p:cBhvr>
                                        <p:cTn id="25" dur="2000"/>
                                        <p:tgtEl>
                                          <p:spTgt spid="2"/>
                                        </p:tgtEl>
                                      </p:cBhvr>
                                    </p:animEffect>
                                    <p:set>
                                      <p:cBhvr>
                                        <p:cTn id="26" dur="1" fill="hold">
                                          <p:stCondLst>
                                            <p:cond delay="1999"/>
                                          </p:stCondLst>
                                        </p:cTn>
                                        <p:tgtEl>
                                          <p:spTgt spid="2"/>
                                        </p:tgtEl>
                                        <p:attrNameLst>
                                          <p:attrName>style.visibility</p:attrName>
                                        </p:attrNameLst>
                                      </p:cBhvr>
                                      <p:to>
                                        <p:strVal val="hidden"/>
                                      </p:to>
                                    </p:set>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grpId="0" nodeType="clickEffect">
                                  <p:stCondLst>
                                    <p:cond delay="0"/>
                                  </p:stCondLst>
                                  <p:childTnLst>
                                    <p:set>
                                      <p:cBhvr>
                                        <p:cTn id="30" dur="1" fill="hold">
                                          <p:stCondLst>
                                            <p:cond delay="0"/>
                                          </p:stCondLst>
                                        </p:cTn>
                                        <p:tgtEl>
                                          <p:spTgt spid="31"/>
                                        </p:tgtEl>
                                        <p:attrNameLst>
                                          <p:attrName>style.visibility</p:attrName>
                                        </p:attrNameLst>
                                      </p:cBhvr>
                                      <p:to>
                                        <p:strVal val="visible"/>
                                      </p:to>
                                    </p:set>
                                    <p:animEffect transition="in" filter="fade">
                                      <p:cBhvr>
                                        <p:cTn id="31" dur="20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p:bldP spid="21" grpId="0"/>
      <p:bldP spid="22" grpId="0"/>
      <p:bldP spid="23" grpId="0"/>
      <p:bldP spid="31"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cstate="print">
            <a:extLst>
              <a:ext uri="{28A0092B-C50C-407E-A947-70E740481C1C}">
                <a14:useLocalDpi xmlns="" xmlns:a14="http://schemas.microsoft.com/office/drawing/2010/main" val="0"/>
              </a:ext>
            </a:extLst>
          </a:blip>
          <a:srcRect/>
          <a:stretch>
            <a:fillRect/>
          </a:stretch>
        </p:blipFill>
        <p:spPr bwMode="auto">
          <a:xfrm>
            <a:off x="3706504" y="3249029"/>
            <a:ext cx="1568946" cy="1568946"/>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sp>
        <p:nvSpPr>
          <p:cNvPr id="4" name="Rectangle 3"/>
          <p:cNvSpPr/>
          <p:nvPr/>
        </p:nvSpPr>
        <p:spPr>
          <a:xfrm>
            <a:off x="0" y="0"/>
            <a:ext cx="9144000" cy="1447800"/>
          </a:xfrm>
          <a:prstGeom prst="rect">
            <a:avLst/>
          </a:prstGeom>
          <a:solidFill>
            <a:schemeClr val="tx1">
              <a:lumMod val="65000"/>
              <a:lumOff val="3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0" y="1447800"/>
            <a:ext cx="9144000" cy="228600"/>
          </a:xfrm>
          <a:prstGeom prst="rect">
            <a:avLst/>
          </a:prstGeom>
        </p:spPr>
        <p:style>
          <a:lnRef idx="1">
            <a:schemeClr val="accent3"/>
          </a:lnRef>
          <a:fillRef idx="3">
            <a:schemeClr val="accent3"/>
          </a:fillRef>
          <a:effectRef idx="2">
            <a:schemeClr val="accent3"/>
          </a:effectRef>
          <a:fontRef idx="minor">
            <a:schemeClr val="lt1"/>
          </a:fontRef>
        </p:style>
        <p:txBody>
          <a:bodyPr rtlCol="0" anchor="ctr"/>
          <a:lstStyle/>
          <a:p>
            <a:pPr algn="ctr"/>
            <a:endParaRPr lang="en-US" dirty="0"/>
          </a:p>
        </p:txBody>
      </p:sp>
      <p:sp>
        <p:nvSpPr>
          <p:cNvPr id="7" name="Rectangle 6"/>
          <p:cNvSpPr/>
          <p:nvPr/>
        </p:nvSpPr>
        <p:spPr>
          <a:xfrm>
            <a:off x="-35859" y="6324600"/>
            <a:ext cx="9144000" cy="76200"/>
          </a:xfrm>
          <a:prstGeom prst="rect">
            <a:avLst/>
          </a:prstGeom>
          <a:solidFill>
            <a:schemeClr val="tx1">
              <a:lumMod val="65000"/>
              <a:lumOff val="3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p:cNvSpPr/>
          <p:nvPr/>
        </p:nvSpPr>
        <p:spPr>
          <a:xfrm flipV="1">
            <a:off x="-40342" y="6409565"/>
            <a:ext cx="9144000" cy="45719"/>
          </a:xfrm>
          <a:prstGeom prst="rect">
            <a:avLst/>
          </a:prstGeom>
        </p:spPr>
        <p:style>
          <a:lnRef idx="1">
            <a:schemeClr val="accent3"/>
          </a:lnRef>
          <a:fillRef idx="3">
            <a:schemeClr val="accent3"/>
          </a:fillRef>
          <a:effectRef idx="2">
            <a:schemeClr val="accent3"/>
          </a:effectRef>
          <a:fontRef idx="minor">
            <a:schemeClr val="lt1"/>
          </a:fontRef>
        </p:style>
        <p:txBody>
          <a:bodyPr rtlCol="0" anchor="ctr"/>
          <a:lstStyle/>
          <a:p>
            <a:pPr algn="ctr"/>
            <a:endParaRPr lang="en-US" dirty="0"/>
          </a:p>
        </p:txBody>
      </p:sp>
      <p:sp>
        <p:nvSpPr>
          <p:cNvPr id="16" name="TextBox 15"/>
          <p:cNvSpPr txBox="1"/>
          <p:nvPr/>
        </p:nvSpPr>
        <p:spPr>
          <a:xfrm>
            <a:off x="457200" y="731520"/>
            <a:ext cx="6730253" cy="646331"/>
          </a:xfrm>
          <a:prstGeom prst="rect">
            <a:avLst/>
          </a:prstGeom>
          <a:noFill/>
        </p:spPr>
        <p:txBody>
          <a:bodyPr wrap="square" rtlCol="0">
            <a:spAutoFit/>
          </a:bodyPr>
          <a:lstStyle/>
          <a:p>
            <a:r>
              <a:rPr lang="en-US" sz="3600" b="1" dirty="0" smtClean="0">
                <a:solidFill>
                  <a:schemeClr val="accent3"/>
                </a:solidFill>
                <a:latin typeface="Bangle Condensed" pitchFamily="34" charset="0"/>
              </a:rPr>
              <a:t>Social Media Trends</a:t>
            </a:r>
            <a:endParaRPr lang="en-US" sz="3600" b="1" dirty="0">
              <a:solidFill>
                <a:schemeClr val="accent3"/>
              </a:solidFill>
              <a:latin typeface="Bangle Condensed" pitchFamily="34" charset="0"/>
            </a:endParaRPr>
          </a:p>
        </p:txBody>
      </p:sp>
      <p:pic>
        <p:nvPicPr>
          <p:cNvPr id="15" name="Picture 4"/>
          <p:cNvPicPr>
            <a:picLocks noChangeAspect="1" noChangeArrowheads="1"/>
          </p:cNvPicPr>
          <p:nvPr/>
        </p:nvPicPr>
        <p:blipFill>
          <a:blip r:embed="rId3" cstate="print">
            <a:extLst>
              <a:ext uri="{28A0092B-C50C-407E-A947-70E740481C1C}">
                <a14:useLocalDpi xmlns="" xmlns:a14="http://schemas.microsoft.com/office/drawing/2010/main" val="0"/>
              </a:ext>
            </a:extLst>
          </a:blip>
          <a:srcRect/>
          <a:stretch>
            <a:fillRect/>
          </a:stretch>
        </p:blipFill>
        <p:spPr bwMode="auto">
          <a:xfrm>
            <a:off x="7709997" y="828086"/>
            <a:ext cx="631864" cy="619714"/>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pic>
        <p:nvPicPr>
          <p:cNvPr id="18" name="Picture 5"/>
          <p:cNvPicPr>
            <a:picLocks noChangeAspect="1" noChangeArrowheads="1"/>
          </p:cNvPicPr>
          <p:nvPr/>
        </p:nvPicPr>
        <p:blipFill>
          <a:blip r:embed="rId4" cstate="print">
            <a:extLst>
              <a:ext uri="{28A0092B-C50C-407E-A947-70E740481C1C}">
                <a14:useLocalDpi xmlns="" xmlns:a14="http://schemas.microsoft.com/office/drawing/2010/main" val="0"/>
              </a:ext>
            </a:extLst>
          </a:blip>
          <a:srcRect/>
          <a:stretch>
            <a:fillRect/>
          </a:stretch>
        </p:blipFill>
        <p:spPr bwMode="auto">
          <a:xfrm>
            <a:off x="8448087" y="828086"/>
            <a:ext cx="619713" cy="619713"/>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pic>
        <p:nvPicPr>
          <p:cNvPr id="19" name="Picture 6"/>
          <p:cNvPicPr>
            <a:picLocks noChangeAspect="1" noChangeArrowheads="1"/>
          </p:cNvPicPr>
          <p:nvPr/>
        </p:nvPicPr>
        <p:blipFill>
          <a:blip r:embed="rId5" cstate="print">
            <a:extLst>
              <a:ext uri="{28A0092B-C50C-407E-A947-70E740481C1C}">
                <a14:useLocalDpi xmlns="" xmlns:a14="http://schemas.microsoft.com/office/drawing/2010/main" val="0"/>
              </a:ext>
            </a:extLst>
          </a:blip>
          <a:srcRect/>
          <a:stretch>
            <a:fillRect/>
          </a:stretch>
        </p:blipFill>
        <p:spPr bwMode="auto">
          <a:xfrm>
            <a:off x="6986894" y="828087"/>
            <a:ext cx="619713" cy="619713"/>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sp>
        <p:nvSpPr>
          <p:cNvPr id="20" name="Rounded Rectangle 19"/>
          <p:cNvSpPr/>
          <p:nvPr/>
        </p:nvSpPr>
        <p:spPr>
          <a:xfrm>
            <a:off x="3733800" y="5867400"/>
            <a:ext cx="1295400" cy="914400"/>
          </a:xfrm>
          <a:prstGeom prst="roundRect">
            <a:avLst/>
          </a:prstGeom>
          <a:solidFill>
            <a:schemeClr val="bg2"/>
          </a:solidFill>
          <a:ln>
            <a:solidFill>
              <a:schemeClr val="bg1"/>
            </a:solidFill>
          </a:ln>
          <a:scene3d>
            <a:camera prst="orthographicFront"/>
            <a:lightRig rig="threePt" dir="t"/>
          </a:scene3d>
          <a:sp3d>
            <a:bevelT w="114300" prst="hardEdg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smtClean="0">
                <a:solidFill>
                  <a:schemeClr val="tx1"/>
                </a:solidFill>
              </a:rPr>
              <a:t>Legal</a:t>
            </a:r>
            <a:endParaRPr lang="en-US" sz="2400" dirty="0">
              <a:solidFill>
                <a:schemeClr val="tx1"/>
              </a:solidFill>
            </a:endParaRPr>
          </a:p>
        </p:txBody>
      </p:sp>
      <p:sp>
        <p:nvSpPr>
          <p:cNvPr id="21" name="TextBox 20"/>
          <p:cNvSpPr txBox="1"/>
          <p:nvPr/>
        </p:nvSpPr>
        <p:spPr>
          <a:xfrm>
            <a:off x="228600" y="6464892"/>
            <a:ext cx="1600200" cy="369332"/>
          </a:xfrm>
          <a:prstGeom prst="rect">
            <a:avLst/>
          </a:prstGeom>
          <a:noFill/>
        </p:spPr>
        <p:txBody>
          <a:bodyPr wrap="square" rtlCol="0">
            <a:spAutoFit/>
          </a:bodyPr>
          <a:lstStyle/>
          <a:p>
            <a:r>
              <a:rPr lang="en-US" dirty="0" smtClean="0"/>
              <a:t>Introduction</a:t>
            </a:r>
            <a:endParaRPr lang="en-US" dirty="0"/>
          </a:p>
        </p:txBody>
      </p:sp>
      <p:sp>
        <p:nvSpPr>
          <p:cNvPr id="22" name="TextBox 21"/>
          <p:cNvSpPr txBox="1"/>
          <p:nvPr/>
        </p:nvSpPr>
        <p:spPr>
          <a:xfrm>
            <a:off x="7456363" y="6487016"/>
            <a:ext cx="1609165" cy="369332"/>
          </a:xfrm>
          <a:prstGeom prst="rect">
            <a:avLst/>
          </a:prstGeom>
          <a:noFill/>
        </p:spPr>
        <p:txBody>
          <a:bodyPr wrap="square" rtlCol="0">
            <a:spAutoFit/>
          </a:bodyPr>
          <a:lstStyle/>
          <a:p>
            <a:r>
              <a:rPr lang="en-US" dirty="0" smtClean="0"/>
              <a:t>Conclusion</a:t>
            </a:r>
            <a:endParaRPr lang="en-US" dirty="0"/>
          </a:p>
        </p:txBody>
      </p:sp>
      <p:sp>
        <p:nvSpPr>
          <p:cNvPr id="23" name="TextBox 22"/>
          <p:cNvSpPr txBox="1"/>
          <p:nvPr/>
        </p:nvSpPr>
        <p:spPr>
          <a:xfrm>
            <a:off x="1828800" y="6477724"/>
            <a:ext cx="1447800" cy="369332"/>
          </a:xfrm>
          <a:prstGeom prst="rect">
            <a:avLst/>
          </a:prstGeom>
          <a:noFill/>
        </p:spPr>
        <p:txBody>
          <a:bodyPr wrap="square" rtlCol="0">
            <a:spAutoFit/>
          </a:bodyPr>
          <a:lstStyle/>
          <a:p>
            <a:r>
              <a:rPr lang="en-US" dirty="0" smtClean="0"/>
              <a:t>Development</a:t>
            </a:r>
            <a:endParaRPr lang="en-US" dirty="0"/>
          </a:p>
        </p:txBody>
      </p:sp>
      <p:sp>
        <p:nvSpPr>
          <p:cNvPr id="24" name="TextBox 23"/>
          <p:cNvSpPr txBox="1"/>
          <p:nvPr/>
        </p:nvSpPr>
        <p:spPr>
          <a:xfrm>
            <a:off x="5495365" y="6488668"/>
            <a:ext cx="1972235" cy="369332"/>
          </a:xfrm>
          <a:prstGeom prst="rect">
            <a:avLst/>
          </a:prstGeom>
          <a:noFill/>
        </p:spPr>
        <p:txBody>
          <a:bodyPr wrap="square" rtlCol="0">
            <a:spAutoFit/>
          </a:bodyPr>
          <a:lstStyle/>
          <a:p>
            <a:r>
              <a:rPr lang="en-US" dirty="0" smtClean="0"/>
              <a:t>Implementation</a:t>
            </a:r>
            <a:endParaRPr lang="en-US" dirty="0"/>
          </a:p>
        </p:txBody>
      </p:sp>
      <p:grpSp>
        <p:nvGrpSpPr>
          <p:cNvPr id="26" name="Group 25"/>
          <p:cNvGrpSpPr/>
          <p:nvPr/>
        </p:nvGrpSpPr>
        <p:grpSpPr>
          <a:xfrm>
            <a:off x="5562600" y="1885046"/>
            <a:ext cx="2737579" cy="1159588"/>
            <a:chOff x="3798285" y="0"/>
            <a:chExt cx="2737579" cy="1159588"/>
          </a:xfrm>
        </p:grpSpPr>
        <p:sp>
          <p:nvSpPr>
            <p:cNvPr id="33" name="Rounded Rectangle 32"/>
            <p:cNvSpPr/>
            <p:nvPr/>
          </p:nvSpPr>
          <p:spPr>
            <a:xfrm>
              <a:off x="3798285" y="0"/>
              <a:ext cx="2737579" cy="1159588"/>
            </a:xfrm>
            <a:prstGeom prst="roundRect">
              <a:avLst>
                <a:gd name="adj" fmla="val 10000"/>
              </a:avLst>
            </a:prstGeom>
          </p:spPr>
          <p:style>
            <a:lnRef idx="2">
              <a:schemeClr val="accent3">
                <a:shade val="80000"/>
                <a:hueOff val="0"/>
                <a:satOff val="0"/>
                <a:lumOff val="0"/>
                <a:alphaOff val="0"/>
              </a:schemeClr>
            </a:lnRef>
            <a:fillRef idx="1">
              <a:schemeClr val="lt1">
                <a:hueOff val="0"/>
                <a:satOff val="0"/>
                <a:lumOff val="0"/>
                <a:alphaOff val="0"/>
              </a:schemeClr>
            </a:fillRef>
            <a:effectRef idx="0">
              <a:schemeClr val="lt1">
                <a:hueOff val="0"/>
                <a:satOff val="0"/>
                <a:lumOff val="0"/>
                <a:alphaOff val="0"/>
              </a:schemeClr>
            </a:effectRef>
            <a:fontRef idx="minor">
              <a:schemeClr val="dk1">
                <a:hueOff val="0"/>
                <a:satOff val="0"/>
                <a:lumOff val="0"/>
                <a:alphaOff val="0"/>
              </a:schemeClr>
            </a:fontRef>
          </p:style>
        </p:sp>
        <p:sp>
          <p:nvSpPr>
            <p:cNvPr id="34" name="Rounded Rectangle 4"/>
            <p:cNvSpPr/>
            <p:nvPr/>
          </p:nvSpPr>
          <p:spPr>
            <a:xfrm>
              <a:off x="3832248" y="33963"/>
              <a:ext cx="2669653" cy="1091662"/>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66675" tIns="44450" rIns="66675" bIns="44450" numCol="1" spcCol="1270" anchor="ctr" anchorCtr="0">
              <a:noAutofit/>
            </a:bodyPr>
            <a:lstStyle/>
            <a:p>
              <a:pPr lvl="0" algn="ctr" defTabSz="1555750">
                <a:lnSpc>
                  <a:spcPct val="90000"/>
                </a:lnSpc>
                <a:spcBef>
                  <a:spcPct val="0"/>
                </a:spcBef>
                <a:spcAft>
                  <a:spcPct val="35000"/>
                </a:spcAft>
              </a:pPr>
              <a:r>
                <a:rPr lang="en-US" sz="3500" kern="1200" dirty="0" smtClean="0"/>
                <a:t>Discipline / Dismissal</a:t>
              </a:r>
              <a:endParaRPr lang="en-US" sz="3500" kern="1200" dirty="0"/>
            </a:p>
          </p:txBody>
        </p:sp>
      </p:grpSp>
      <p:grpSp>
        <p:nvGrpSpPr>
          <p:cNvPr id="27" name="Group 26"/>
          <p:cNvGrpSpPr/>
          <p:nvPr/>
        </p:nvGrpSpPr>
        <p:grpSpPr>
          <a:xfrm>
            <a:off x="6110125" y="3334526"/>
            <a:ext cx="2645141" cy="1159588"/>
            <a:chOff x="4345810" y="1449480"/>
            <a:chExt cx="2645141" cy="1159588"/>
          </a:xfrm>
        </p:grpSpPr>
        <p:sp>
          <p:nvSpPr>
            <p:cNvPr id="31" name="Rounded Rectangle 30"/>
            <p:cNvSpPr/>
            <p:nvPr/>
          </p:nvSpPr>
          <p:spPr>
            <a:xfrm>
              <a:off x="4345810" y="1449480"/>
              <a:ext cx="2645141" cy="1159588"/>
            </a:xfrm>
            <a:prstGeom prst="roundRect">
              <a:avLst>
                <a:gd name="adj" fmla="val 10000"/>
              </a:avLst>
            </a:prstGeom>
          </p:spPr>
          <p:style>
            <a:lnRef idx="2">
              <a:schemeClr val="accent3">
                <a:hueOff val="0"/>
                <a:satOff val="0"/>
                <a:lumOff val="0"/>
                <a:alphaOff val="0"/>
              </a:schemeClr>
            </a:lnRef>
            <a:fillRef idx="1">
              <a:schemeClr val="accent3">
                <a:alpha val="90000"/>
                <a:tint val="40000"/>
                <a:hueOff val="0"/>
                <a:satOff val="0"/>
                <a:lumOff val="0"/>
                <a:alphaOff val="0"/>
              </a:schemeClr>
            </a:fillRef>
            <a:effectRef idx="0">
              <a:schemeClr val="accent3">
                <a:alpha val="90000"/>
                <a:tint val="40000"/>
                <a:hueOff val="0"/>
                <a:satOff val="0"/>
                <a:lumOff val="0"/>
                <a:alphaOff val="0"/>
              </a:schemeClr>
            </a:effectRef>
            <a:fontRef idx="minor">
              <a:schemeClr val="dk1">
                <a:hueOff val="0"/>
                <a:satOff val="0"/>
                <a:lumOff val="0"/>
                <a:alphaOff val="0"/>
              </a:schemeClr>
            </a:fontRef>
          </p:style>
        </p:sp>
        <p:sp>
          <p:nvSpPr>
            <p:cNvPr id="32" name="Rounded Rectangle 6"/>
            <p:cNvSpPr/>
            <p:nvPr/>
          </p:nvSpPr>
          <p:spPr>
            <a:xfrm>
              <a:off x="4379773" y="1483443"/>
              <a:ext cx="2577215" cy="1091662"/>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45720" tIns="30480" rIns="45720" bIns="30480" numCol="1" spcCol="1270" anchor="ctr" anchorCtr="0">
              <a:noAutofit/>
            </a:bodyPr>
            <a:lstStyle/>
            <a:p>
              <a:pPr lvl="0" algn="ctr" defTabSz="1066800">
                <a:lnSpc>
                  <a:spcPct val="90000"/>
                </a:lnSpc>
                <a:spcBef>
                  <a:spcPct val="0"/>
                </a:spcBef>
                <a:spcAft>
                  <a:spcPct val="35000"/>
                </a:spcAft>
              </a:pPr>
              <a:r>
                <a:rPr lang="en-US" sz="2400" kern="1200" dirty="0" smtClean="0"/>
                <a:t>Resulting from Social Media use</a:t>
              </a:r>
              <a:endParaRPr lang="en-US" sz="2400" kern="1200" dirty="0"/>
            </a:p>
          </p:txBody>
        </p:sp>
      </p:grpSp>
      <p:grpSp>
        <p:nvGrpSpPr>
          <p:cNvPr id="28" name="Group 27"/>
          <p:cNvGrpSpPr/>
          <p:nvPr/>
        </p:nvGrpSpPr>
        <p:grpSpPr>
          <a:xfrm>
            <a:off x="6110125" y="4784012"/>
            <a:ext cx="2645141" cy="1159588"/>
            <a:chOff x="4345810" y="2898966"/>
            <a:chExt cx="2645141" cy="1159588"/>
          </a:xfrm>
        </p:grpSpPr>
        <p:sp>
          <p:nvSpPr>
            <p:cNvPr id="29" name="Rounded Rectangle 28"/>
            <p:cNvSpPr/>
            <p:nvPr/>
          </p:nvSpPr>
          <p:spPr>
            <a:xfrm>
              <a:off x="4345810" y="2898966"/>
              <a:ext cx="2645141" cy="1159588"/>
            </a:xfrm>
            <a:prstGeom prst="roundRect">
              <a:avLst>
                <a:gd name="adj" fmla="val 10000"/>
              </a:avLst>
            </a:prstGeom>
          </p:spPr>
          <p:style>
            <a:lnRef idx="2">
              <a:schemeClr val="accent3">
                <a:hueOff val="0"/>
                <a:satOff val="0"/>
                <a:lumOff val="0"/>
                <a:alphaOff val="0"/>
              </a:schemeClr>
            </a:lnRef>
            <a:fillRef idx="1">
              <a:schemeClr val="accent3">
                <a:alpha val="90000"/>
                <a:tint val="40000"/>
                <a:hueOff val="0"/>
                <a:satOff val="0"/>
                <a:lumOff val="0"/>
                <a:alphaOff val="0"/>
              </a:schemeClr>
            </a:fillRef>
            <a:effectRef idx="0">
              <a:schemeClr val="accent3">
                <a:alpha val="90000"/>
                <a:tint val="40000"/>
                <a:hueOff val="0"/>
                <a:satOff val="0"/>
                <a:lumOff val="0"/>
                <a:alphaOff val="0"/>
              </a:schemeClr>
            </a:effectRef>
            <a:fontRef idx="minor">
              <a:schemeClr val="dk1">
                <a:hueOff val="0"/>
                <a:satOff val="0"/>
                <a:lumOff val="0"/>
                <a:alphaOff val="0"/>
              </a:schemeClr>
            </a:fontRef>
          </p:style>
        </p:sp>
        <p:sp>
          <p:nvSpPr>
            <p:cNvPr id="30" name="Rounded Rectangle 8"/>
            <p:cNvSpPr/>
            <p:nvPr/>
          </p:nvSpPr>
          <p:spPr>
            <a:xfrm>
              <a:off x="4379773" y="2932929"/>
              <a:ext cx="2577215" cy="1091662"/>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45720" tIns="30480" rIns="45720" bIns="30480" numCol="1" spcCol="1270" anchor="ctr" anchorCtr="0">
              <a:noAutofit/>
            </a:bodyPr>
            <a:lstStyle/>
            <a:p>
              <a:pPr lvl="0" algn="ctr" defTabSz="1066800">
                <a:lnSpc>
                  <a:spcPct val="90000"/>
                </a:lnSpc>
                <a:spcBef>
                  <a:spcPct val="0"/>
                </a:spcBef>
                <a:spcAft>
                  <a:spcPct val="35000"/>
                </a:spcAft>
              </a:pPr>
              <a:r>
                <a:rPr lang="en-US" sz="2400" kern="1200" dirty="0" smtClean="0"/>
                <a:t>Policy Restricts Section 7 of NLRA Provisions</a:t>
              </a:r>
              <a:endParaRPr lang="en-US" sz="2400" kern="1200" dirty="0"/>
            </a:p>
          </p:txBody>
        </p:sp>
      </p:grpSp>
      <p:grpSp>
        <p:nvGrpSpPr>
          <p:cNvPr id="35" name="Group 34"/>
          <p:cNvGrpSpPr/>
          <p:nvPr/>
        </p:nvGrpSpPr>
        <p:grpSpPr>
          <a:xfrm>
            <a:off x="153135" y="1936393"/>
            <a:ext cx="2737579" cy="1159588"/>
            <a:chOff x="1932403" y="2720"/>
            <a:chExt cx="2737579" cy="1159588"/>
          </a:xfrm>
        </p:grpSpPr>
        <p:sp>
          <p:nvSpPr>
            <p:cNvPr id="43" name="Rounded Rectangle 42"/>
            <p:cNvSpPr/>
            <p:nvPr/>
          </p:nvSpPr>
          <p:spPr>
            <a:xfrm>
              <a:off x="1932403" y="2720"/>
              <a:ext cx="2737579" cy="1159588"/>
            </a:xfrm>
            <a:prstGeom prst="roundRect">
              <a:avLst>
                <a:gd name="adj" fmla="val 10000"/>
              </a:avLst>
            </a:prstGeom>
          </p:spPr>
          <p:style>
            <a:lnRef idx="2">
              <a:schemeClr val="accent3">
                <a:shade val="80000"/>
                <a:hueOff val="0"/>
                <a:satOff val="0"/>
                <a:lumOff val="0"/>
                <a:alphaOff val="0"/>
              </a:schemeClr>
            </a:lnRef>
            <a:fillRef idx="1">
              <a:schemeClr val="lt1">
                <a:hueOff val="0"/>
                <a:satOff val="0"/>
                <a:lumOff val="0"/>
                <a:alphaOff val="0"/>
              </a:schemeClr>
            </a:fillRef>
            <a:effectRef idx="0">
              <a:schemeClr val="lt1">
                <a:hueOff val="0"/>
                <a:satOff val="0"/>
                <a:lumOff val="0"/>
                <a:alphaOff val="0"/>
              </a:schemeClr>
            </a:effectRef>
            <a:fontRef idx="minor">
              <a:schemeClr val="dk1">
                <a:hueOff val="0"/>
                <a:satOff val="0"/>
                <a:lumOff val="0"/>
                <a:alphaOff val="0"/>
              </a:schemeClr>
            </a:fontRef>
          </p:style>
        </p:sp>
        <p:sp>
          <p:nvSpPr>
            <p:cNvPr id="44" name="Rounded Rectangle 4"/>
            <p:cNvSpPr/>
            <p:nvPr/>
          </p:nvSpPr>
          <p:spPr>
            <a:xfrm>
              <a:off x="1966366" y="36683"/>
              <a:ext cx="2669653" cy="1091662"/>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66675" tIns="44450" rIns="66675" bIns="44450" numCol="1" spcCol="1270" anchor="ctr" anchorCtr="0">
              <a:noAutofit/>
            </a:bodyPr>
            <a:lstStyle/>
            <a:p>
              <a:pPr lvl="0" algn="ctr" defTabSz="1555750">
                <a:lnSpc>
                  <a:spcPct val="90000"/>
                </a:lnSpc>
                <a:spcBef>
                  <a:spcPct val="0"/>
                </a:spcBef>
                <a:spcAft>
                  <a:spcPct val="35000"/>
                </a:spcAft>
              </a:pPr>
              <a:r>
                <a:rPr lang="en-US" sz="3500" kern="1200" dirty="0" smtClean="0"/>
                <a:t>Restrictive Policies</a:t>
              </a:r>
              <a:endParaRPr lang="en-US" sz="3500" kern="1200" dirty="0"/>
            </a:p>
          </p:txBody>
        </p:sp>
      </p:grpSp>
      <p:grpSp>
        <p:nvGrpSpPr>
          <p:cNvPr id="36" name="Group 35"/>
          <p:cNvGrpSpPr/>
          <p:nvPr/>
        </p:nvGrpSpPr>
        <p:grpSpPr>
          <a:xfrm>
            <a:off x="700651" y="3385878"/>
            <a:ext cx="2645141" cy="1159588"/>
            <a:chOff x="2479919" y="1452205"/>
            <a:chExt cx="2645141" cy="1159588"/>
          </a:xfrm>
        </p:grpSpPr>
        <p:sp>
          <p:nvSpPr>
            <p:cNvPr id="41" name="Rounded Rectangle 40"/>
            <p:cNvSpPr/>
            <p:nvPr/>
          </p:nvSpPr>
          <p:spPr>
            <a:xfrm>
              <a:off x="2479919" y="1452205"/>
              <a:ext cx="2645141" cy="1159588"/>
            </a:xfrm>
            <a:prstGeom prst="roundRect">
              <a:avLst>
                <a:gd name="adj" fmla="val 10000"/>
              </a:avLst>
            </a:prstGeom>
          </p:spPr>
          <p:style>
            <a:lnRef idx="2">
              <a:schemeClr val="accent3">
                <a:hueOff val="0"/>
                <a:satOff val="0"/>
                <a:lumOff val="0"/>
                <a:alphaOff val="0"/>
              </a:schemeClr>
            </a:lnRef>
            <a:fillRef idx="1">
              <a:schemeClr val="accent3">
                <a:alpha val="90000"/>
                <a:tint val="40000"/>
                <a:hueOff val="0"/>
                <a:satOff val="0"/>
                <a:lumOff val="0"/>
                <a:alphaOff val="0"/>
              </a:schemeClr>
            </a:fillRef>
            <a:effectRef idx="0">
              <a:schemeClr val="accent3">
                <a:alpha val="90000"/>
                <a:tint val="40000"/>
                <a:hueOff val="0"/>
                <a:satOff val="0"/>
                <a:lumOff val="0"/>
                <a:alphaOff val="0"/>
              </a:schemeClr>
            </a:effectRef>
            <a:fontRef idx="minor">
              <a:schemeClr val="dk1">
                <a:hueOff val="0"/>
                <a:satOff val="0"/>
                <a:lumOff val="0"/>
                <a:alphaOff val="0"/>
              </a:schemeClr>
            </a:fontRef>
          </p:style>
        </p:sp>
        <p:sp>
          <p:nvSpPr>
            <p:cNvPr id="42" name="Rounded Rectangle 6"/>
            <p:cNvSpPr/>
            <p:nvPr/>
          </p:nvSpPr>
          <p:spPr>
            <a:xfrm>
              <a:off x="2513882" y="1486168"/>
              <a:ext cx="2577215" cy="1091662"/>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66675" tIns="44450" rIns="66675" bIns="44450" numCol="1" spcCol="1270" anchor="ctr" anchorCtr="0">
              <a:noAutofit/>
            </a:bodyPr>
            <a:lstStyle/>
            <a:p>
              <a:pPr lvl="0" algn="ctr" defTabSz="1555750">
                <a:lnSpc>
                  <a:spcPct val="90000"/>
                </a:lnSpc>
                <a:spcBef>
                  <a:spcPct val="0"/>
                </a:spcBef>
                <a:spcAft>
                  <a:spcPct val="35000"/>
                </a:spcAft>
              </a:pPr>
              <a:r>
                <a:rPr lang="en-US" sz="2400" kern="1200" dirty="0" smtClean="0"/>
                <a:t>Prohibit Social Media</a:t>
              </a:r>
              <a:endParaRPr lang="en-US" sz="2400" kern="1200" dirty="0"/>
            </a:p>
          </p:txBody>
        </p:sp>
      </p:grpSp>
      <p:sp>
        <p:nvSpPr>
          <p:cNvPr id="37" name="Straight Connector 7"/>
          <p:cNvSpPr/>
          <p:nvPr/>
        </p:nvSpPr>
        <p:spPr>
          <a:xfrm>
            <a:off x="426893" y="3095981"/>
            <a:ext cx="273757" cy="2319176"/>
          </a:xfrm>
          <a:custGeom>
            <a:avLst/>
            <a:gdLst/>
            <a:ahLst/>
            <a:cxnLst/>
            <a:rect l="0" t="0" r="0" b="0"/>
            <a:pathLst>
              <a:path>
                <a:moveTo>
                  <a:pt x="0" y="0"/>
                </a:moveTo>
                <a:lnTo>
                  <a:pt x="0" y="2319176"/>
                </a:lnTo>
                <a:lnTo>
                  <a:pt x="273757" y="2319176"/>
                </a:lnTo>
              </a:path>
            </a:pathLst>
          </a:custGeom>
          <a:noFill/>
        </p:spPr>
        <p:style>
          <a:lnRef idx="2">
            <a:schemeClr val="accent3">
              <a:shade val="60000"/>
              <a:hueOff val="0"/>
              <a:satOff val="0"/>
              <a:lumOff val="0"/>
              <a:alphaOff val="0"/>
            </a:schemeClr>
          </a:lnRef>
          <a:fillRef idx="0">
            <a:scrgbClr r="0" g="0" b="0"/>
          </a:fillRef>
          <a:effectRef idx="0">
            <a:schemeClr val="accent3">
              <a:hueOff val="0"/>
              <a:satOff val="0"/>
              <a:lumOff val="0"/>
              <a:alphaOff val="0"/>
            </a:schemeClr>
          </a:effectRef>
          <a:fontRef idx="minor">
            <a:schemeClr val="tx1">
              <a:hueOff val="0"/>
              <a:satOff val="0"/>
              <a:lumOff val="0"/>
              <a:alphaOff val="0"/>
            </a:schemeClr>
          </a:fontRef>
        </p:style>
      </p:sp>
      <p:grpSp>
        <p:nvGrpSpPr>
          <p:cNvPr id="38" name="Group 37"/>
          <p:cNvGrpSpPr/>
          <p:nvPr/>
        </p:nvGrpSpPr>
        <p:grpSpPr>
          <a:xfrm>
            <a:off x="700651" y="4835364"/>
            <a:ext cx="2645141" cy="1159588"/>
            <a:chOff x="2479919" y="2901691"/>
            <a:chExt cx="2645141" cy="1159588"/>
          </a:xfrm>
        </p:grpSpPr>
        <p:sp>
          <p:nvSpPr>
            <p:cNvPr id="39" name="Rounded Rectangle 38"/>
            <p:cNvSpPr/>
            <p:nvPr/>
          </p:nvSpPr>
          <p:spPr>
            <a:xfrm>
              <a:off x="2479919" y="2901691"/>
              <a:ext cx="2645141" cy="1159588"/>
            </a:xfrm>
            <a:prstGeom prst="roundRect">
              <a:avLst>
                <a:gd name="adj" fmla="val 10000"/>
              </a:avLst>
            </a:prstGeom>
          </p:spPr>
          <p:style>
            <a:lnRef idx="2">
              <a:schemeClr val="accent3">
                <a:hueOff val="0"/>
                <a:satOff val="0"/>
                <a:lumOff val="0"/>
                <a:alphaOff val="0"/>
              </a:schemeClr>
            </a:lnRef>
            <a:fillRef idx="1">
              <a:schemeClr val="accent3">
                <a:alpha val="90000"/>
                <a:tint val="40000"/>
                <a:hueOff val="0"/>
                <a:satOff val="0"/>
                <a:lumOff val="0"/>
                <a:alphaOff val="0"/>
              </a:schemeClr>
            </a:fillRef>
            <a:effectRef idx="0">
              <a:schemeClr val="accent3">
                <a:alpha val="90000"/>
                <a:tint val="40000"/>
                <a:hueOff val="0"/>
                <a:satOff val="0"/>
                <a:lumOff val="0"/>
                <a:alphaOff val="0"/>
              </a:schemeClr>
            </a:effectRef>
            <a:fontRef idx="minor">
              <a:schemeClr val="dk1">
                <a:hueOff val="0"/>
                <a:satOff val="0"/>
                <a:lumOff val="0"/>
                <a:alphaOff val="0"/>
              </a:schemeClr>
            </a:fontRef>
          </p:style>
        </p:sp>
        <p:sp>
          <p:nvSpPr>
            <p:cNvPr id="40" name="Rounded Rectangle 9"/>
            <p:cNvSpPr/>
            <p:nvPr/>
          </p:nvSpPr>
          <p:spPr>
            <a:xfrm>
              <a:off x="2513882" y="2935654"/>
              <a:ext cx="2577215" cy="1091662"/>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66675" tIns="44450" rIns="66675" bIns="44450" numCol="1" spcCol="1270" anchor="ctr" anchorCtr="0">
              <a:noAutofit/>
            </a:bodyPr>
            <a:lstStyle/>
            <a:p>
              <a:pPr lvl="0" algn="ctr" defTabSz="1555750">
                <a:lnSpc>
                  <a:spcPct val="90000"/>
                </a:lnSpc>
                <a:spcBef>
                  <a:spcPct val="0"/>
                </a:spcBef>
                <a:spcAft>
                  <a:spcPct val="35000"/>
                </a:spcAft>
              </a:pPr>
              <a:r>
                <a:rPr lang="en-US" sz="2400" kern="1200" dirty="0" smtClean="0"/>
                <a:t>Restrict</a:t>
              </a:r>
              <a:r>
                <a:rPr lang="en-US" sz="3500" kern="1200" dirty="0" smtClean="0"/>
                <a:t> </a:t>
              </a:r>
              <a:endParaRPr lang="en-US" sz="3500" kern="1200" dirty="0"/>
            </a:p>
          </p:txBody>
        </p:sp>
      </p:grpSp>
      <p:sp>
        <p:nvSpPr>
          <p:cNvPr id="45" name="Straight Connector 7"/>
          <p:cNvSpPr/>
          <p:nvPr/>
        </p:nvSpPr>
        <p:spPr>
          <a:xfrm>
            <a:off x="5828807" y="3062018"/>
            <a:ext cx="273757" cy="2319176"/>
          </a:xfrm>
          <a:custGeom>
            <a:avLst/>
            <a:gdLst/>
            <a:ahLst/>
            <a:cxnLst/>
            <a:rect l="0" t="0" r="0" b="0"/>
            <a:pathLst>
              <a:path>
                <a:moveTo>
                  <a:pt x="0" y="0"/>
                </a:moveTo>
                <a:lnTo>
                  <a:pt x="0" y="2319176"/>
                </a:lnTo>
                <a:lnTo>
                  <a:pt x="273757" y="2319176"/>
                </a:lnTo>
              </a:path>
            </a:pathLst>
          </a:custGeom>
          <a:noFill/>
        </p:spPr>
        <p:style>
          <a:lnRef idx="2">
            <a:schemeClr val="accent3">
              <a:shade val="60000"/>
              <a:hueOff val="0"/>
              <a:satOff val="0"/>
              <a:lumOff val="0"/>
              <a:alphaOff val="0"/>
            </a:schemeClr>
          </a:lnRef>
          <a:fillRef idx="0">
            <a:scrgbClr r="0" g="0" b="0"/>
          </a:fillRef>
          <a:effectRef idx="0">
            <a:schemeClr val="accent3">
              <a:hueOff val="0"/>
              <a:satOff val="0"/>
              <a:lumOff val="0"/>
              <a:alphaOff val="0"/>
            </a:schemeClr>
          </a:effectRef>
          <a:fontRef idx="minor">
            <a:schemeClr val="tx1">
              <a:hueOff val="0"/>
              <a:satOff val="0"/>
              <a:lumOff val="0"/>
              <a:alphaOff val="0"/>
            </a:schemeClr>
          </a:fontRef>
        </p:style>
      </p:sp>
      <p:cxnSp>
        <p:nvCxnSpPr>
          <p:cNvPr id="3" name="Straight Connector 2"/>
          <p:cNvCxnSpPr/>
          <p:nvPr/>
        </p:nvCxnSpPr>
        <p:spPr>
          <a:xfrm>
            <a:off x="426893" y="3914320"/>
            <a:ext cx="273757" cy="0"/>
          </a:xfrm>
          <a:prstGeom prst="line">
            <a:avLst/>
          </a:prstGeom>
        </p:spPr>
        <p:style>
          <a:lnRef idx="2">
            <a:schemeClr val="accent3"/>
          </a:lnRef>
          <a:fillRef idx="0">
            <a:schemeClr val="accent3"/>
          </a:fillRef>
          <a:effectRef idx="1">
            <a:schemeClr val="accent3"/>
          </a:effectRef>
          <a:fontRef idx="minor">
            <a:schemeClr val="tx1"/>
          </a:fontRef>
        </p:style>
      </p:cxnSp>
      <p:cxnSp>
        <p:nvCxnSpPr>
          <p:cNvPr id="46" name="Straight Connector 45"/>
          <p:cNvCxnSpPr/>
          <p:nvPr/>
        </p:nvCxnSpPr>
        <p:spPr>
          <a:xfrm>
            <a:off x="5848942" y="3914007"/>
            <a:ext cx="273757" cy="0"/>
          </a:xfrm>
          <a:prstGeom prst="line">
            <a:avLst/>
          </a:prstGeom>
        </p:spPr>
        <p:style>
          <a:lnRef idx="2">
            <a:schemeClr val="accent3"/>
          </a:lnRef>
          <a:fillRef idx="0">
            <a:schemeClr val="accent3"/>
          </a:fillRef>
          <a:effectRef idx="1">
            <a:schemeClr val="accent3"/>
          </a:effectRef>
          <a:fontRef idx="minor">
            <a:schemeClr val="tx1"/>
          </a:fontRef>
        </p:style>
      </p:cxnSp>
    </p:spTree>
    <p:extLst>
      <p:ext uri="{BB962C8B-B14F-4D97-AF65-F5344CB8AC3E}">
        <p14:creationId xmlns="" xmlns:p14="http://schemas.microsoft.com/office/powerpoint/2010/main" val="26253351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7"/>
                                        </p:tgtEl>
                                        <p:attrNameLst>
                                          <p:attrName>style.visibility</p:attrName>
                                        </p:attrNameLst>
                                      </p:cBhvr>
                                      <p:to>
                                        <p:strVal val="visible"/>
                                      </p:to>
                                    </p:set>
                                    <p:animEffect transition="in" filter="fade">
                                      <p:cBhvr>
                                        <p:cTn id="7" dur="2000"/>
                                        <p:tgtEl>
                                          <p:spTgt spid="27"/>
                                        </p:tgtEl>
                                      </p:cBhvr>
                                    </p:animEffect>
                                  </p:childTnLst>
                                </p:cTn>
                              </p:par>
                              <p:par>
                                <p:cTn id="8" presetID="10" presetClass="entr" presetSubtype="0" fill="hold" nodeType="withEffect">
                                  <p:stCondLst>
                                    <p:cond delay="0"/>
                                  </p:stCondLst>
                                  <p:childTnLst>
                                    <p:set>
                                      <p:cBhvr>
                                        <p:cTn id="9" dur="1" fill="hold">
                                          <p:stCondLst>
                                            <p:cond delay="0"/>
                                          </p:stCondLst>
                                        </p:cTn>
                                        <p:tgtEl>
                                          <p:spTgt spid="28"/>
                                        </p:tgtEl>
                                        <p:attrNameLst>
                                          <p:attrName>style.visibility</p:attrName>
                                        </p:attrNameLst>
                                      </p:cBhvr>
                                      <p:to>
                                        <p:strVal val="visible"/>
                                      </p:to>
                                    </p:set>
                                    <p:animEffect transition="in" filter="fade">
                                      <p:cBhvr>
                                        <p:cTn id="10" dur="2000"/>
                                        <p:tgtEl>
                                          <p:spTgt spid="28"/>
                                        </p:tgtEl>
                                      </p:cBhvr>
                                    </p:animEffect>
                                  </p:childTnLst>
                                </p:cTn>
                              </p:par>
                              <p:par>
                                <p:cTn id="11" presetID="10" presetClass="entr" presetSubtype="0" fill="hold" nodeType="withEffect">
                                  <p:stCondLst>
                                    <p:cond delay="0"/>
                                  </p:stCondLst>
                                  <p:childTnLst>
                                    <p:set>
                                      <p:cBhvr>
                                        <p:cTn id="12" dur="1" fill="hold">
                                          <p:stCondLst>
                                            <p:cond delay="0"/>
                                          </p:stCondLst>
                                        </p:cTn>
                                        <p:tgtEl>
                                          <p:spTgt spid="45"/>
                                        </p:tgtEl>
                                        <p:attrNameLst>
                                          <p:attrName>style.visibility</p:attrName>
                                        </p:attrNameLst>
                                      </p:cBhvr>
                                      <p:to>
                                        <p:strVal val="visible"/>
                                      </p:to>
                                    </p:set>
                                    <p:animEffect transition="in" filter="fade">
                                      <p:cBhvr>
                                        <p:cTn id="13" dur="2000"/>
                                        <p:tgtEl>
                                          <p:spTgt spid="45"/>
                                        </p:tgtEl>
                                      </p:cBhvr>
                                    </p:animEffect>
                                  </p:childTnLst>
                                </p:cTn>
                              </p:par>
                              <p:par>
                                <p:cTn id="14" presetID="10" presetClass="entr" presetSubtype="0" fill="hold" nodeType="withEffect">
                                  <p:stCondLst>
                                    <p:cond delay="0"/>
                                  </p:stCondLst>
                                  <p:childTnLst>
                                    <p:set>
                                      <p:cBhvr>
                                        <p:cTn id="15" dur="1" fill="hold">
                                          <p:stCondLst>
                                            <p:cond delay="0"/>
                                          </p:stCondLst>
                                        </p:cTn>
                                        <p:tgtEl>
                                          <p:spTgt spid="46"/>
                                        </p:tgtEl>
                                        <p:attrNameLst>
                                          <p:attrName>style.visibility</p:attrName>
                                        </p:attrNameLst>
                                      </p:cBhvr>
                                      <p:to>
                                        <p:strVal val="visible"/>
                                      </p:to>
                                    </p:set>
                                    <p:animEffect transition="in" filter="fade">
                                      <p:cBhvr>
                                        <p:cTn id="16" dur="2000"/>
                                        <p:tgtEl>
                                          <p:spTgt spid="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0" y="0"/>
            <a:ext cx="9144000" cy="1447800"/>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0" y="1447800"/>
            <a:ext cx="9144000" cy="228600"/>
          </a:xfrm>
          <a:prstGeom prst="rect">
            <a:avLst/>
          </a:prstGeom>
        </p:spPr>
        <p:style>
          <a:lnRef idx="1">
            <a:schemeClr val="accent3"/>
          </a:lnRef>
          <a:fillRef idx="3">
            <a:schemeClr val="accent3"/>
          </a:fillRef>
          <a:effectRef idx="2">
            <a:schemeClr val="accent3"/>
          </a:effectRef>
          <a:fontRef idx="minor">
            <a:schemeClr val="lt1"/>
          </a:fontRef>
        </p:style>
        <p:txBody>
          <a:bodyPr rtlCol="0" anchor="ctr"/>
          <a:lstStyle/>
          <a:p>
            <a:pPr algn="ctr"/>
            <a:endParaRPr lang="en-US" dirty="0"/>
          </a:p>
        </p:txBody>
      </p:sp>
      <p:sp>
        <p:nvSpPr>
          <p:cNvPr id="7" name="Rectangle 6"/>
          <p:cNvSpPr/>
          <p:nvPr/>
        </p:nvSpPr>
        <p:spPr>
          <a:xfrm>
            <a:off x="-35859" y="6324600"/>
            <a:ext cx="9144000" cy="76200"/>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p:cNvSpPr/>
          <p:nvPr/>
        </p:nvSpPr>
        <p:spPr>
          <a:xfrm flipV="1">
            <a:off x="-40342" y="6395917"/>
            <a:ext cx="9144000" cy="45719"/>
          </a:xfrm>
          <a:prstGeom prst="rect">
            <a:avLst/>
          </a:prstGeom>
        </p:spPr>
        <p:style>
          <a:lnRef idx="1">
            <a:schemeClr val="accent3"/>
          </a:lnRef>
          <a:fillRef idx="3">
            <a:schemeClr val="accent3"/>
          </a:fillRef>
          <a:effectRef idx="2">
            <a:schemeClr val="accent3"/>
          </a:effectRef>
          <a:fontRef idx="minor">
            <a:schemeClr val="lt1"/>
          </a:fontRef>
        </p:style>
        <p:txBody>
          <a:bodyPr rtlCol="0" anchor="ctr"/>
          <a:lstStyle/>
          <a:p>
            <a:pPr algn="ctr"/>
            <a:endParaRPr lang="en-US" dirty="0"/>
          </a:p>
        </p:txBody>
      </p:sp>
      <p:sp>
        <p:nvSpPr>
          <p:cNvPr id="17" name="TextBox 16"/>
          <p:cNvSpPr txBox="1"/>
          <p:nvPr/>
        </p:nvSpPr>
        <p:spPr>
          <a:xfrm>
            <a:off x="457200" y="731520"/>
            <a:ext cx="6730253" cy="646331"/>
          </a:xfrm>
          <a:prstGeom prst="rect">
            <a:avLst/>
          </a:prstGeom>
          <a:noFill/>
        </p:spPr>
        <p:txBody>
          <a:bodyPr wrap="square" rtlCol="0">
            <a:spAutoFit/>
          </a:bodyPr>
          <a:lstStyle/>
          <a:p>
            <a:r>
              <a:rPr lang="en-US" sz="3600" b="1" dirty="0" smtClean="0">
                <a:solidFill>
                  <a:schemeClr val="accent3"/>
                </a:solidFill>
                <a:latin typeface="Bangle Condensed" pitchFamily="34" charset="0"/>
              </a:rPr>
              <a:t>Violations to Avoid</a:t>
            </a:r>
            <a:endParaRPr lang="en-US" sz="3600" b="1" dirty="0">
              <a:solidFill>
                <a:schemeClr val="accent3"/>
              </a:solidFill>
              <a:latin typeface="Bangle Condensed" pitchFamily="34" charset="0"/>
            </a:endParaRPr>
          </a:p>
        </p:txBody>
      </p:sp>
      <p:sp>
        <p:nvSpPr>
          <p:cNvPr id="16" name="TextBox 15"/>
          <p:cNvSpPr txBox="1"/>
          <p:nvPr/>
        </p:nvSpPr>
        <p:spPr>
          <a:xfrm>
            <a:off x="914400" y="2176272"/>
            <a:ext cx="6324600" cy="461665"/>
          </a:xfrm>
          <a:prstGeom prst="rect">
            <a:avLst/>
          </a:prstGeom>
          <a:noFill/>
        </p:spPr>
        <p:txBody>
          <a:bodyPr wrap="square" rtlCol="0">
            <a:spAutoFit/>
          </a:bodyPr>
          <a:lstStyle/>
          <a:p>
            <a:pPr marL="285750" indent="-285750">
              <a:buFont typeface="Arial" pitchFamily="34" charset="0"/>
              <a:buChar char="•"/>
            </a:pPr>
            <a:r>
              <a:rPr lang="en-US" sz="2400" dirty="0" smtClean="0">
                <a:latin typeface="+mj-lt"/>
              </a:rPr>
              <a:t>Discriminating against a protected class</a:t>
            </a:r>
            <a:endParaRPr lang="en-US" sz="2400" dirty="0">
              <a:latin typeface="+mj-lt"/>
            </a:endParaRPr>
          </a:p>
        </p:txBody>
      </p:sp>
      <p:sp>
        <p:nvSpPr>
          <p:cNvPr id="19" name="TextBox 18"/>
          <p:cNvSpPr txBox="1"/>
          <p:nvPr/>
        </p:nvSpPr>
        <p:spPr>
          <a:xfrm>
            <a:off x="910132" y="2814935"/>
            <a:ext cx="5262068" cy="461665"/>
          </a:xfrm>
          <a:prstGeom prst="rect">
            <a:avLst/>
          </a:prstGeom>
          <a:noFill/>
        </p:spPr>
        <p:txBody>
          <a:bodyPr wrap="square" rtlCol="0">
            <a:spAutoFit/>
          </a:bodyPr>
          <a:lstStyle/>
          <a:p>
            <a:pPr marL="285750" indent="-285750">
              <a:buFont typeface="Arial" pitchFamily="34" charset="0"/>
              <a:buChar char="•"/>
            </a:pPr>
            <a:r>
              <a:rPr lang="en-US" sz="2400" dirty="0" smtClean="0">
                <a:latin typeface="+mj-lt"/>
              </a:rPr>
              <a:t>Violating Expectation of Privacy</a:t>
            </a:r>
            <a:endParaRPr lang="en-US" sz="2400" dirty="0">
              <a:latin typeface="+mj-lt"/>
            </a:endParaRPr>
          </a:p>
        </p:txBody>
      </p:sp>
      <p:sp>
        <p:nvSpPr>
          <p:cNvPr id="20" name="TextBox 19"/>
          <p:cNvSpPr txBox="1"/>
          <p:nvPr/>
        </p:nvSpPr>
        <p:spPr>
          <a:xfrm>
            <a:off x="914400" y="3456801"/>
            <a:ext cx="4343400" cy="461665"/>
          </a:xfrm>
          <a:prstGeom prst="rect">
            <a:avLst/>
          </a:prstGeom>
          <a:noFill/>
        </p:spPr>
        <p:txBody>
          <a:bodyPr wrap="square" rtlCol="0">
            <a:spAutoFit/>
          </a:bodyPr>
          <a:lstStyle/>
          <a:p>
            <a:pPr marL="285750" indent="-285750">
              <a:buFont typeface="Arial" pitchFamily="34" charset="0"/>
              <a:buChar char="•"/>
            </a:pPr>
            <a:r>
              <a:rPr lang="en-US" sz="2400" dirty="0" smtClean="0">
                <a:latin typeface="+mj-lt"/>
              </a:rPr>
              <a:t>Making Unauthorized Access</a:t>
            </a:r>
            <a:endParaRPr lang="en-US" sz="2400" dirty="0">
              <a:latin typeface="+mj-lt"/>
            </a:endParaRPr>
          </a:p>
        </p:txBody>
      </p:sp>
      <p:sp>
        <p:nvSpPr>
          <p:cNvPr id="21" name="TextBox 20"/>
          <p:cNvSpPr txBox="1"/>
          <p:nvPr/>
        </p:nvSpPr>
        <p:spPr>
          <a:xfrm>
            <a:off x="914400" y="4110335"/>
            <a:ext cx="4901454" cy="461665"/>
          </a:xfrm>
          <a:prstGeom prst="rect">
            <a:avLst/>
          </a:prstGeom>
          <a:noFill/>
        </p:spPr>
        <p:txBody>
          <a:bodyPr wrap="square" rtlCol="0">
            <a:spAutoFit/>
          </a:bodyPr>
          <a:lstStyle/>
          <a:p>
            <a:pPr marL="285750" indent="-285750">
              <a:buFont typeface="Arial" pitchFamily="34" charset="0"/>
              <a:buChar char="•"/>
            </a:pPr>
            <a:r>
              <a:rPr lang="en-US" sz="2400" dirty="0" smtClean="0">
                <a:latin typeface="+mj-lt"/>
              </a:rPr>
              <a:t>Violating State and Federal Laws</a:t>
            </a:r>
            <a:endParaRPr lang="en-US" sz="2400" dirty="0">
              <a:latin typeface="+mj-lt"/>
            </a:endParaRPr>
          </a:p>
        </p:txBody>
      </p:sp>
      <p:sp>
        <p:nvSpPr>
          <p:cNvPr id="24" name="TextBox 23"/>
          <p:cNvSpPr txBox="1"/>
          <p:nvPr/>
        </p:nvSpPr>
        <p:spPr>
          <a:xfrm>
            <a:off x="228600" y="6464892"/>
            <a:ext cx="1600200" cy="369332"/>
          </a:xfrm>
          <a:prstGeom prst="rect">
            <a:avLst/>
          </a:prstGeom>
          <a:noFill/>
        </p:spPr>
        <p:txBody>
          <a:bodyPr wrap="square" rtlCol="0">
            <a:spAutoFit/>
          </a:bodyPr>
          <a:lstStyle/>
          <a:p>
            <a:r>
              <a:rPr lang="en-US" dirty="0" smtClean="0"/>
              <a:t>Introduction</a:t>
            </a:r>
            <a:endParaRPr lang="en-US" dirty="0"/>
          </a:p>
        </p:txBody>
      </p:sp>
      <p:sp>
        <p:nvSpPr>
          <p:cNvPr id="25" name="TextBox 24"/>
          <p:cNvSpPr txBox="1"/>
          <p:nvPr/>
        </p:nvSpPr>
        <p:spPr>
          <a:xfrm>
            <a:off x="7456363" y="6487016"/>
            <a:ext cx="1609165" cy="369332"/>
          </a:xfrm>
          <a:prstGeom prst="rect">
            <a:avLst/>
          </a:prstGeom>
          <a:noFill/>
        </p:spPr>
        <p:txBody>
          <a:bodyPr wrap="square" rtlCol="0">
            <a:spAutoFit/>
          </a:bodyPr>
          <a:lstStyle/>
          <a:p>
            <a:r>
              <a:rPr lang="en-US" dirty="0" smtClean="0"/>
              <a:t>Conclusion</a:t>
            </a:r>
            <a:endParaRPr lang="en-US" dirty="0"/>
          </a:p>
        </p:txBody>
      </p:sp>
      <p:sp>
        <p:nvSpPr>
          <p:cNvPr id="27" name="TextBox 26"/>
          <p:cNvSpPr txBox="1"/>
          <p:nvPr/>
        </p:nvSpPr>
        <p:spPr>
          <a:xfrm>
            <a:off x="5342965" y="6488668"/>
            <a:ext cx="1972235" cy="369332"/>
          </a:xfrm>
          <a:prstGeom prst="rect">
            <a:avLst/>
          </a:prstGeom>
          <a:noFill/>
        </p:spPr>
        <p:txBody>
          <a:bodyPr wrap="square" rtlCol="0">
            <a:spAutoFit/>
          </a:bodyPr>
          <a:lstStyle/>
          <a:p>
            <a:r>
              <a:rPr lang="en-US" dirty="0" smtClean="0"/>
              <a:t>Implementation</a:t>
            </a:r>
            <a:endParaRPr lang="en-US" dirty="0"/>
          </a:p>
        </p:txBody>
      </p:sp>
      <p:sp>
        <p:nvSpPr>
          <p:cNvPr id="28" name="Rounded Rectangle 27"/>
          <p:cNvSpPr/>
          <p:nvPr/>
        </p:nvSpPr>
        <p:spPr>
          <a:xfrm>
            <a:off x="3733800" y="5867400"/>
            <a:ext cx="1295400" cy="914400"/>
          </a:xfrm>
          <a:prstGeom prst="roundRect">
            <a:avLst/>
          </a:prstGeom>
          <a:solidFill>
            <a:schemeClr val="bg2"/>
          </a:solidFill>
          <a:ln>
            <a:solidFill>
              <a:schemeClr val="bg1"/>
            </a:solidFill>
          </a:ln>
          <a:scene3d>
            <a:camera prst="orthographicFront"/>
            <a:lightRig rig="threePt" dir="t"/>
          </a:scene3d>
          <a:sp3d>
            <a:bevelT w="114300" prst="hardEdg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smtClean="0">
                <a:solidFill>
                  <a:schemeClr val="tx1"/>
                </a:solidFill>
              </a:rPr>
              <a:t>Legal</a:t>
            </a:r>
            <a:endParaRPr lang="en-US" sz="2400" dirty="0">
              <a:solidFill>
                <a:schemeClr val="tx1"/>
              </a:solidFill>
            </a:endParaRPr>
          </a:p>
        </p:txBody>
      </p:sp>
      <p:sp>
        <p:nvSpPr>
          <p:cNvPr id="29" name="TextBox 28"/>
          <p:cNvSpPr txBox="1"/>
          <p:nvPr/>
        </p:nvSpPr>
        <p:spPr>
          <a:xfrm>
            <a:off x="1828800" y="6477724"/>
            <a:ext cx="1447800" cy="369332"/>
          </a:xfrm>
          <a:prstGeom prst="rect">
            <a:avLst/>
          </a:prstGeom>
          <a:noFill/>
        </p:spPr>
        <p:txBody>
          <a:bodyPr wrap="square" rtlCol="0">
            <a:spAutoFit/>
          </a:bodyPr>
          <a:lstStyle/>
          <a:p>
            <a:r>
              <a:rPr lang="en-US" dirty="0" smtClean="0"/>
              <a:t>Development</a:t>
            </a:r>
            <a:endParaRPr lang="en-US" dirty="0"/>
          </a:p>
        </p:txBody>
      </p:sp>
      <p:pic>
        <p:nvPicPr>
          <p:cNvPr id="3074" name="Picture 2"/>
          <p:cNvPicPr>
            <a:picLocks noChangeAspect="1" noChangeArrowheads="1"/>
          </p:cNvPicPr>
          <p:nvPr/>
        </p:nvPicPr>
        <p:blipFill>
          <a:blip r:embed="rId2" cstate="print">
            <a:extLst>
              <a:ext uri="{28A0092B-C50C-407E-A947-70E740481C1C}">
                <a14:useLocalDpi xmlns="" xmlns:a14="http://schemas.microsoft.com/office/drawing/2010/main" val="0"/>
              </a:ext>
            </a:extLst>
          </a:blip>
          <a:srcRect/>
          <a:stretch>
            <a:fillRect/>
          </a:stretch>
        </p:blipFill>
        <p:spPr bwMode="auto">
          <a:xfrm>
            <a:off x="5336272" y="3708354"/>
            <a:ext cx="3807728" cy="2523375"/>
          </a:xfrm>
          <a:prstGeom prst="rect">
            <a:avLst/>
          </a:prstGeom>
          <a:noFill/>
          <a:ln>
            <a:noFill/>
          </a:ln>
          <a:effectLst>
            <a:outerShdw dist="35921" dir="2700000" algn="ctr" rotWithShape="0">
              <a:schemeClr val="bg2"/>
            </a:outerShdw>
            <a:softEdge rad="127000"/>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Lst>
        </p:spPr>
      </p:pic>
    </p:spTree>
    <p:extLst>
      <p:ext uri="{BB962C8B-B14F-4D97-AF65-F5344CB8AC3E}">
        <p14:creationId xmlns="" xmlns:p14="http://schemas.microsoft.com/office/powerpoint/2010/main" val="35762951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xEl>
                                              <p:pRg st="0" end="0"/>
                                            </p:txEl>
                                          </p:spTgt>
                                        </p:tgtEl>
                                        <p:attrNameLst>
                                          <p:attrName>style.visibility</p:attrName>
                                        </p:attrNameLst>
                                      </p:cBhvr>
                                      <p:to>
                                        <p:strVal val="visible"/>
                                      </p:to>
                                    </p:set>
                                    <p:animEffect transition="in" filter="fade">
                                      <p:cBhvr>
                                        <p:cTn id="7" dur="2000"/>
                                        <p:tgtEl>
                                          <p:spTgt spid="16">
                                            <p:txEl>
                                              <p:pRg st="0" end="0"/>
                                            </p:txEl>
                                          </p:spTgt>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9">
                                            <p:txEl>
                                              <p:pRg st="0" end="0"/>
                                            </p:txEl>
                                          </p:spTgt>
                                        </p:tgtEl>
                                        <p:attrNameLst>
                                          <p:attrName>style.visibility</p:attrName>
                                        </p:attrNameLst>
                                      </p:cBhvr>
                                      <p:to>
                                        <p:strVal val="visible"/>
                                      </p:to>
                                    </p:set>
                                    <p:animEffect transition="in" filter="fade">
                                      <p:cBhvr>
                                        <p:cTn id="10" dur="2000"/>
                                        <p:tgtEl>
                                          <p:spTgt spid="19">
                                            <p:txEl>
                                              <p:pRg st="0" end="0"/>
                                            </p:txEl>
                                          </p:spTgt>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20">
                                            <p:txEl>
                                              <p:pRg st="0" end="0"/>
                                            </p:txEl>
                                          </p:spTgt>
                                        </p:tgtEl>
                                        <p:attrNameLst>
                                          <p:attrName>style.visibility</p:attrName>
                                        </p:attrNameLst>
                                      </p:cBhvr>
                                      <p:to>
                                        <p:strVal val="visible"/>
                                      </p:to>
                                    </p:set>
                                    <p:animEffect transition="in" filter="fade">
                                      <p:cBhvr>
                                        <p:cTn id="13" dur="2000"/>
                                        <p:tgtEl>
                                          <p:spTgt spid="20">
                                            <p:txEl>
                                              <p:pRg st="0" end="0"/>
                                            </p:txEl>
                                          </p:spTgt>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21">
                                            <p:txEl>
                                              <p:pRg st="0" end="0"/>
                                            </p:txEl>
                                          </p:spTgt>
                                        </p:tgtEl>
                                        <p:attrNameLst>
                                          <p:attrName>style.visibility</p:attrName>
                                        </p:attrNameLst>
                                      </p:cBhvr>
                                      <p:to>
                                        <p:strVal val="visible"/>
                                      </p:to>
                                    </p:set>
                                    <p:animEffect transition="in" filter="fade">
                                      <p:cBhvr>
                                        <p:cTn id="16" dur="2000"/>
                                        <p:tgtEl>
                                          <p:spTgt spid="21">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build="allAtOnce"/>
      <p:bldP spid="19" grpId="0" build="allAtOnce"/>
      <p:bldP spid="20" grpId="0" build="allAtOnce"/>
      <p:bldP spid="21" grpId="0" build="allAtOnce"/>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p:cNvPicPr>
            <a:picLocks noChangeAspect="1" noChangeArrowheads="1"/>
          </p:cNvPicPr>
          <p:nvPr/>
        </p:nvPicPr>
        <p:blipFill>
          <a:blip r:embed="rId2" cstate="print">
            <a:extLst>
              <a:ext uri="{28A0092B-C50C-407E-A947-70E740481C1C}">
                <a14:useLocalDpi xmlns="" xmlns:a14="http://schemas.microsoft.com/office/drawing/2010/main" val="0"/>
              </a:ext>
            </a:extLst>
          </a:blip>
          <a:srcRect/>
          <a:stretch>
            <a:fillRect/>
          </a:stretch>
        </p:blipFill>
        <p:spPr bwMode="auto">
          <a:xfrm>
            <a:off x="5702968" y="3810000"/>
            <a:ext cx="3441032" cy="251460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sp>
        <p:nvSpPr>
          <p:cNvPr id="4" name="Rectangle 3"/>
          <p:cNvSpPr/>
          <p:nvPr/>
        </p:nvSpPr>
        <p:spPr>
          <a:xfrm>
            <a:off x="0" y="0"/>
            <a:ext cx="9144000" cy="1447800"/>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0" y="1447800"/>
            <a:ext cx="9144000" cy="228600"/>
          </a:xfrm>
          <a:prstGeom prst="rect">
            <a:avLst/>
          </a:prstGeom>
        </p:spPr>
        <p:style>
          <a:lnRef idx="1">
            <a:schemeClr val="accent3"/>
          </a:lnRef>
          <a:fillRef idx="3">
            <a:schemeClr val="accent3"/>
          </a:fillRef>
          <a:effectRef idx="2">
            <a:schemeClr val="accent3"/>
          </a:effectRef>
          <a:fontRef idx="minor">
            <a:schemeClr val="lt1"/>
          </a:fontRef>
        </p:style>
        <p:txBody>
          <a:bodyPr rtlCol="0" anchor="ctr"/>
          <a:lstStyle/>
          <a:p>
            <a:pPr algn="ctr"/>
            <a:endParaRPr lang="en-US" dirty="0"/>
          </a:p>
        </p:txBody>
      </p:sp>
      <p:sp>
        <p:nvSpPr>
          <p:cNvPr id="7" name="Rectangle 6"/>
          <p:cNvSpPr/>
          <p:nvPr/>
        </p:nvSpPr>
        <p:spPr>
          <a:xfrm>
            <a:off x="-35859" y="6324600"/>
            <a:ext cx="9144000" cy="76200"/>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p:cNvSpPr/>
          <p:nvPr/>
        </p:nvSpPr>
        <p:spPr>
          <a:xfrm flipV="1">
            <a:off x="-40342" y="6409565"/>
            <a:ext cx="9144000" cy="45719"/>
          </a:xfrm>
          <a:prstGeom prst="rect">
            <a:avLst/>
          </a:prstGeom>
        </p:spPr>
        <p:style>
          <a:lnRef idx="1">
            <a:schemeClr val="accent3"/>
          </a:lnRef>
          <a:fillRef idx="3">
            <a:schemeClr val="accent3"/>
          </a:fillRef>
          <a:effectRef idx="2">
            <a:schemeClr val="accent3"/>
          </a:effectRef>
          <a:fontRef idx="minor">
            <a:schemeClr val="lt1"/>
          </a:fontRef>
        </p:style>
        <p:txBody>
          <a:bodyPr rtlCol="0" anchor="ctr"/>
          <a:lstStyle/>
          <a:p>
            <a:pPr algn="ctr"/>
            <a:endParaRPr lang="en-US" dirty="0"/>
          </a:p>
        </p:txBody>
      </p:sp>
      <p:sp>
        <p:nvSpPr>
          <p:cNvPr id="16" name="TextBox 15"/>
          <p:cNvSpPr txBox="1"/>
          <p:nvPr/>
        </p:nvSpPr>
        <p:spPr>
          <a:xfrm>
            <a:off x="457200" y="731520"/>
            <a:ext cx="6730253" cy="640080"/>
          </a:xfrm>
          <a:prstGeom prst="rect">
            <a:avLst/>
          </a:prstGeom>
          <a:noFill/>
        </p:spPr>
        <p:txBody>
          <a:bodyPr wrap="square" rtlCol="0">
            <a:spAutoFit/>
          </a:bodyPr>
          <a:lstStyle/>
          <a:p>
            <a:r>
              <a:rPr lang="en-US" sz="3600" b="1" dirty="0" smtClean="0">
                <a:solidFill>
                  <a:schemeClr val="accent3"/>
                </a:solidFill>
                <a:latin typeface="Bangle Condensed"/>
              </a:rPr>
              <a:t>Social Media Case Law</a:t>
            </a:r>
            <a:endParaRPr lang="en-US" sz="3600" b="1" dirty="0">
              <a:solidFill>
                <a:schemeClr val="accent3"/>
              </a:solidFill>
              <a:latin typeface="Bangle Condensed"/>
            </a:endParaRPr>
          </a:p>
        </p:txBody>
      </p:sp>
      <p:sp>
        <p:nvSpPr>
          <p:cNvPr id="15" name="TextBox 14"/>
          <p:cNvSpPr txBox="1"/>
          <p:nvPr/>
        </p:nvSpPr>
        <p:spPr>
          <a:xfrm>
            <a:off x="228600" y="6464892"/>
            <a:ext cx="1600200" cy="369332"/>
          </a:xfrm>
          <a:prstGeom prst="rect">
            <a:avLst/>
          </a:prstGeom>
          <a:noFill/>
        </p:spPr>
        <p:txBody>
          <a:bodyPr wrap="square" rtlCol="0">
            <a:spAutoFit/>
          </a:bodyPr>
          <a:lstStyle/>
          <a:p>
            <a:r>
              <a:rPr lang="en-US" dirty="0" smtClean="0"/>
              <a:t>Introduction</a:t>
            </a:r>
            <a:endParaRPr lang="en-US" dirty="0"/>
          </a:p>
        </p:txBody>
      </p:sp>
      <p:sp>
        <p:nvSpPr>
          <p:cNvPr id="17" name="TextBox 16"/>
          <p:cNvSpPr txBox="1"/>
          <p:nvPr/>
        </p:nvSpPr>
        <p:spPr>
          <a:xfrm>
            <a:off x="7456363" y="6487016"/>
            <a:ext cx="1609165" cy="369332"/>
          </a:xfrm>
          <a:prstGeom prst="rect">
            <a:avLst/>
          </a:prstGeom>
          <a:noFill/>
        </p:spPr>
        <p:txBody>
          <a:bodyPr wrap="square" rtlCol="0">
            <a:spAutoFit/>
          </a:bodyPr>
          <a:lstStyle/>
          <a:p>
            <a:r>
              <a:rPr lang="en-US" dirty="0" smtClean="0"/>
              <a:t>Conclusion</a:t>
            </a:r>
            <a:endParaRPr lang="en-US" dirty="0"/>
          </a:p>
        </p:txBody>
      </p:sp>
      <p:sp>
        <p:nvSpPr>
          <p:cNvPr id="18" name="TextBox 17"/>
          <p:cNvSpPr txBox="1"/>
          <p:nvPr/>
        </p:nvSpPr>
        <p:spPr>
          <a:xfrm>
            <a:off x="5342965" y="6488668"/>
            <a:ext cx="1972235" cy="369332"/>
          </a:xfrm>
          <a:prstGeom prst="rect">
            <a:avLst/>
          </a:prstGeom>
          <a:noFill/>
        </p:spPr>
        <p:txBody>
          <a:bodyPr wrap="square" rtlCol="0">
            <a:spAutoFit/>
          </a:bodyPr>
          <a:lstStyle/>
          <a:p>
            <a:r>
              <a:rPr lang="en-US" dirty="0" smtClean="0"/>
              <a:t>Implementation</a:t>
            </a:r>
            <a:endParaRPr lang="en-US" dirty="0"/>
          </a:p>
        </p:txBody>
      </p:sp>
      <p:sp>
        <p:nvSpPr>
          <p:cNvPr id="19" name="Rounded Rectangle 18"/>
          <p:cNvSpPr/>
          <p:nvPr/>
        </p:nvSpPr>
        <p:spPr>
          <a:xfrm>
            <a:off x="3733800" y="5867400"/>
            <a:ext cx="1295400" cy="914400"/>
          </a:xfrm>
          <a:prstGeom prst="roundRect">
            <a:avLst/>
          </a:prstGeom>
          <a:solidFill>
            <a:schemeClr val="bg2"/>
          </a:solidFill>
          <a:ln>
            <a:solidFill>
              <a:schemeClr val="bg1"/>
            </a:solidFill>
          </a:ln>
          <a:scene3d>
            <a:camera prst="orthographicFront"/>
            <a:lightRig rig="threePt" dir="t"/>
          </a:scene3d>
          <a:sp3d>
            <a:bevelT w="114300" prst="hardEdg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smtClean="0">
                <a:solidFill>
                  <a:schemeClr val="tx1"/>
                </a:solidFill>
              </a:rPr>
              <a:t>Legal</a:t>
            </a:r>
            <a:endParaRPr lang="en-US" sz="2400" dirty="0">
              <a:solidFill>
                <a:schemeClr val="tx1"/>
              </a:solidFill>
            </a:endParaRPr>
          </a:p>
        </p:txBody>
      </p:sp>
      <p:sp>
        <p:nvSpPr>
          <p:cNvPr id="20" name="TextBox 19"/>
          <p:cNvSpPr txBox="1"/>
          <p:nvPr/>
        </p:nvSpPr>
        <p:spPr>
          <a:xfrm>
            <a:off x="1828800" y="6477724"/>
            <a:ext cx="1447800" cy="369332"/>
          </a:xfrm>
          <a:prstGeom prst="rect">
            <a:avLst/>
          </a:prstGeom>
          <a:noFill/>
        </p:spPr>
        <p:txBody>
          <a:bodyPr wrap="square" rtlCol="0">
            <a:spAutoFit/>
          </a:bodyPr>
          <a:lstStyle/>
          <a:p>
            <a:r>
              <a:rPr lang="en-US" dirty="0" smtClean="0"/>
              <a:t>Development</a:t>
            </a:r>
            <a:endParaRPr lang="en-US" dirty="0"/>
          </a:p>
        </p:txBody>
      </p:sp>
      <p:sp>
        <p:nvSpPr>
          <p:cNvPr id="13" name="TextBox 12"/>
          <p:cNvSpPr txBox="1"/>
          <p:nvPr/>
        </p:nvSpPr>
        <p:spPr>
          <a:xfrm>
            <a:off x="914400" y="2133600"/>
            <a:ext cx="7620000" cy="3046988"/>
          </a:xfrm>
          <a:prstGeom prst="rect">
            <a:avLst/>
          </a:prstGeom>
          <a:noFill/>
        </p:spPr>
        <p:txBody>
          <a:bodyPr wrap="square" rtlCol="0">
            <a:spAutoFit/>
          </a:bodyPr>
          <a:lstStyle/>
          <a:p>
            <a:pPr marL="285750" indent="-285750">
              <a:lnSpc>
                <a:spcPct val="150000"/>
              </a:lnSpc>
              <a:buFont typeface="Arial" pitchFamily="34" charset="0"/>
              <a:buChar char="•"/>
            </a:pPr>
            <a:r>
              <a:rPr lang="en-US" sz="2400" dirty="0" smtClean="0">
                <a:latin typeface="+mj-lt"/>
              </a:rPr>
              <a:t>NLRA – Primary jurisdiction over labor policies &amp; disputes</a:t>
            </a:r>
          </a:p>
          <a:p>
            <a:pPr marL="742950" lvl="1" indent="-285750">
              <a:lnSpc>
                <a:spcPct val="150000"/>
              </a:lnSpc>
              <a:buFont typeface="Arial" pitchFamily="34" charset="0"/>
              <a:buChar char="•"/>
            </a:pPr>
            <a:r>
              <a:rPr lang="en-US" sz="2400" dirty="0" smtClean="0">
                <a:latin typeface="+mj-lt"/>
              </a:rPr>
              <a:t>Government exempted</a:t>
            </a:r>
          </a:p>
          <a:p>
            <a:pPr marL="285750" indent="-285750">
              <a:lnSpc>
                <a:spcPct val="150000"/>
              </a:lnSpc>
              <a:buFont typeface="Arial" pitchFamily="34" charset="0"/>
              <a:buChar char="•"/>
            </a:pPr>
            <a:r>
              <a:rPr lang="en-US" sz="2400" dirty="0" smtClean="0">
                <a:latin typeface="+mj-lt"/>
              </a:rPr>
              <a:t>NLRB </a:t>
            </a:r>
            <a:r>
              <a:rPr lang="en-US" sz="2400" dirty="0" err="1" smtClean="0">
                <a:latin typeface="+mj-lt"/>
              </a:rPr>
              <a:t>vs</a:t>
            </a:r>
            <a:r>
              <a:rPr lang="en-US" sz="2400" dirty="0" smtClean="0">
                <a:latin typeface="+mj-lt"/>
              </a:rPr>
              <a:t> American Medical Response, 2010</a:t>
            </a:r>
          </a:p>
          <a:p>
            <a:pPr marL="285750" indent="-285750">
              <a:lnSpc>
                <a:spcPct val="150000"/>
              </a:lnSpc>
              <a:buFont typeface="Arial" pitchFamily="34" charset="0"/>
              <a:buChar char="•"/>
            </a:pPr>
            <a:r>
              <a:rPr lang="en-US" sz="2400" dirty="0" smtClean="0">
                <a:latin typeface="+mj-lt"/>
              </a:rPr>
              <a:t>NLRB is creating a social media policy</a:t>
            </a:r>
          </a:p>
          <a:p>
            <a:pPr marL="742950" lvl="1" indent="-285750">
              <a:buFont typeface="Arial" pitchFamily="34" charset="0"/>
              <a:buChar char="•"/>
            </a:pPr>
            <a:endParaRPr lang="en-US" sz="2400" dirty="0" smtClean="0">
              <a:latin typeface="+mj-lt"/>
            </a:endParaRPr>
          </a:p>
          <a:p>
            <a:pPr marL="742950" lvl="1" indent="-285750">
              <a:buFont typeface="Arial" pitchFamily="34" charset="0"/>
              <a:buChar char="•"/>
            </a:pPr>
            <a:endParaRPr lang="en-US" sz="2400" dirty="0">
              <a:latin typeface="+mj-lt"/>
            </a:endParaRPr>
          </a:p>
        </p:txBody>
      </p:sp>
    </p:spTree>
    <p:extLst>
      <p:ext uri="{BB962C8B-B14F-4D97-AF65-F5344CB8AC3E}">
        <p14:creationId xmlns="" xmlns:p14="http://schemas.microsoft.com/office/powerpoint/2010/main" val="42468883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3">
                                            <p:txEl>
                                              <p:pRg st="0" end="0"/>
                                            </p:txEl>
                                          </p:spTgt>
                                        </p:tgtEl>
                                        <p:attrNameLst>
                                          <p:attrName>style.visibility</p:attrName>
                                        </p:attrNameLst>
                                      </p:cBhvr>
                                      <p:to>
                                        <p:strVal val="visible"/>
                                      </p:to>
                                    </p:set>
                                    <p:animEffect transition="in" filter="fade">
                                      <p:cBhvr>
                                        <p:cTn id="7" dur="2000"/>
                                        <p:tgtEl>
                                          <p:spTgt spid="13">
                                            <p:txEl>
                                              <p:pRg st="0" end="0"/>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13">
                                            <p:txEl>
                                              <p:pRg st="1" end="1"/>
                                            </p:txEl>
                                          </p:spTgt>
                                        </p:tgtEl>
                                        <p:attrNameLst>
                                          <p:attrName>style.visibility</p:attrName>
                                        </p:attrNameLst>
                                      </p:cBhvr>
                                      <p:to>
                                        <p:strVal val="visible"/>
                                      </p:to>
                                    </p:set>
                                    <p:animEffect transition="in" filter="fade">
                                      <p:cBhvr>
                                        <p:cTn id="10" dur="2000"/>
                                        <p:tgtEl>
                                          <p:spTgt spid="13">
                                            <p:txEl>
                                              <p:pRg st="1" end="1"/>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13">
                                            <p:txEl>
                                              <p:pRg st="2" end="2"/>
                                            </p:txEl>
                                          </p:spTgt>
                                        </p:tgtEl>
                                        <p:attrNameLst>
                                          <p:attrName>style.visibility</p:attrName>
                                        </p:attrNameLst>
                                      </p:cBhvr>
                                      <p:to>
                                        <p:strVal val="visible"/>
                                      </p:to>
                                    </p:set>
                                    <p:animEffect transition="in" filter="fade">
                                      <p:cBhvr>
                                        <p:cTn id="15" dur="2000"/>
                                        <p:tgtEl>
                                          <p:spTgt spid="13">
                                            <p:txEl>
                                              <p:pRg st="2" end="2"/>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nodeType="clickEffect">
                                  <p:stCondLst>
                                    <p:cond delay="0"/>
                                  </p:stCondLst>
                                  <p:childTnLst>
                                    <p:set>
                                      <p:cBhvr>
                                        <p:cTn id="19" dur="1" fill="hold">
                                          <p:stCondLst>
                                            <p:cond delay="0"/>
                                          </p:stCondLst>
                                        </p:cTn>
                                        <p:tgtEl>
                                          <p:spTgt spid="13">
                                            <p:txEl>
                                              <p:pRg st="3" end="3"/>
                                            </p:txEl>
                                          </p:spTgt>
                                        </p:tgtEl>
                                        <p:attrNameLst>
                                          <p:attrName>style.visibility</p:attrName>
                                        </p:attrNameLst>
                                      </p:cBhvr>
                                      <p:to>
                                        <p:strVal val="visible"/>
                                      </p:to>
                                    </p:set>
                                    <p:animEffect transition="in" filter="fade">
                                      <p:cBhvr>
                                        <p:cTn id="20" dur="2000"/>
                                        <p:tgtEl>
                                          <p:spTgt spid="1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0" y="2895600"/>
            <a:ext cx="9144000" cy="84221"/>
          </a:xfrm>
          <a:prstGeom prst="rect">
            <a:avLst/>
          </a:prstGeom>
        </p:spPr>
        <p:style>
          <a:lnRef idx="1">
            <a:schemeClr val="accent3"/>
          </a:lnRef>
          <a:fillRef idx="3">
            <a:schemeClr val="accent3"/>
          </a:fillRef>
          <a:effectRef idx="2">
            <a:schemeClr val="accent3"/>
          </a:effectRef>
          <a:fontRef idx="minor">
            <a:schemeClr val="lt1"/>
          </a:fontRef>
        </p:style>
        <p:txBody>
          <a:bodyPr rtlCol="0" anchor="ctr"/>
          <a:lstStyle/>
          <a:p>
            <a:pPr algn="ctr"/>
            <a:endParaRPr lang="en-US" dirty="0"/>
          </a:p>
        </p:txBody>
      </p:sp>
      <p:sp>
        <p:nvSpPr>
          <p:cNvPr id="3" name="Rectangle 2"/>
          <p:cNvSpPr/>
          <p:nvPr/>
        </p:nvSpPr>
        <p:spPr>
          <a:xfrm>
            <a:off x="457200" y="365760"/>
            <a:ext cx="2686569" cy="457200"/>
          </a:xfrm>
          <a:prstGeom prst="rect">
            <a:avLst/>
          </a:prstGeom>
        </p:spPr>
        <p:style>
          <a:lnRef idx="2">
            <a:schemeClr val="accent3"/>
          </a:lnRef>
          <a:fillRef idx="1">
            <a:schemeClr val="lt1"/>
          </a:fillRef>
          <a:effectRef idx="0">
            <a:schemeClr val="accent3"/>
          </a:effectRef>
          <a:fontRef idx="minor">
            <a:schemeClr val="dk1"/>
          </a:fontRef>
        </p:style>
        <p:txBody>
          <a:bodyPr wrap="none" anchor="ctr">
            <a:spAutoFit/>
          </a:bodyPr>
          <a:lstStyle/>
          <a:p>
            <a:pPr lvl="0"/>
            <a:r>
              <a:rPr lang="en-US" sz="2400" b="1" dirty="0" smtClean="0"/>
              <a:t>Building Awareness</a:t>
            </a:r>
            <a:endParaRPr lang="en-US" sz="2400" dirty="0"/>
          </a:p>
        </p:txBody>
      </p:sp>
      <p:sp>
        <p:nvSpPr>
          <p:cNvPr id="7" name="Rectangle 6"/>
          <p:cNvSpPr/>
          <p:nvPr/>
        </p:nvSpPr>
        <p:spPr>
          <a:xfrm>
            <a:off x="-35859" y="6324600"/>
            <a:ext cx="9144000" cy="76200"/>
          </a:xfrm>
          <a:prstGeom prst="rect">
            <a:avLst/>
          </a:prstGeom>
          <a:solidFill>
            <a:schemeClr val="tx1">
              <a:lumMod val="65000"/>
              <a:lumOff val="3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p:cNvSpPr/>
          <p:nvPr/>
        </p:nvSpPr>
        <p:spPr>
          <a:xfrm flipV="1">
            <a:off x="-40342" y="6409565"/>
            <a:ext cx="9144000" cy="45719"/>
          </a:xfrm>
          <a:prstGeom prst="rect">
            <a:avLst/>
          </a:prstGeom>
        </p:spPr>
        <p:style>
          <a:lnRef idx="1">
            <a:schemeClr val="accent3"/>
          </a:lnRef>
          <a:fillRef idx="3">
            <a:schemeClr val="accent3"/>
          </a:fillRef>
          <a:effectRef idx="2">
            <a:schemeClr val="accent3"/>
          </a:effectRef>
          <a:fontRef idx="minor">
            <a:schemeClr val="lt1"/>
          </a:fontRef>
        </p:style>
        <p:txBody>
          <a:bodyPr rtlCol="0" anchor="ctr"/>
          <a:lstStyle/>
          <a:p>
            <a:pPr algn="ctr"/>
            <a:endParaRPr lang="en-US" dirty="0"/>
          </a:p>
        </p:txBody>
      </p:sp>
      <p:sp>
        <p:nvSpPr>
          <p:cNvPr id="9" name="Rounded Rectangle 8"/>
          <p:cNvSpPr/>
          <p:nvPr/>
        </p:nvSpPr>
        <p:spPr>
          <a:xfrm>
            <a:off x="5638800" y="5791200"/>
            <a:ext cx="1295400" cy="914400"/>
          </a:xfrm>
          <a:prstGeom prst="roundRect">
            <a:avLst/>
          </a:prstGeom>
          <a:solidFill>
            <a:schemeClr val="bg2"/>
          </a:solidFill>
          <a:ln>
            <a:solidFill>
              <a:schemeClr val="bg1"/>
            </a:solidFill>
          </a:ln>
          <a:scene3d>
            <a:camera prst="orthographicFront"/>
            <a:lightRig rig="threePt" dir="t"/>
          </a:scene3d>
          <a:sp3d>
            <a:bevelT w="114300" prst="hardEdg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solidFill>
                  <a:schemeClr val="tx1"/>
                </a:solidFill>
              </a:rPr>
              <a:t>Implement</a:t>
            </a:r>
            <a:endParaRPr lang="en-US" dirty="0">
              <a:solidFill>
                <a:schemeClr val="tx1"/>
              </a:solidFill>
            </a:endParaRPr>
          </a:p>
        </p:txBody>
      </p:sp>
      <p:sp>
        <p:nvSpPr>
          <p:cNvPr id="14" name="TextBox 13"/>
          <p:cNvSpPr txBox="1"/>
          <p:nvPr/>
        </p:nvSpPr>
        <p:spPr>
          <a:xfrm>
            <a:off x="914400" y="2057400"/>
            <a:ext cx="1828800" cy="400110"/>
          </a:xfrm>
          <a:prstGeom prst="rect">
            <a:avLst/>
          </a:prstGeom>
          <a:noFill/>
        </p:spPr>
        <p:txBody>
          <a:bodyPr wrap="square" rtlCol="0">
            <a:spAutoFit/>
          </a:bodyPr>
          <a:lstStyle/>
          <a:p>
            <a:r>
              <a:rPr lang="en-US" sz="2000" b="1" dirty="0" smtClean="0">
                <a:solidFill>
                  <a:schemeClr val="tx1">
                    <a:lumMod val="65000"/>
                    <a:lumOff val="35000"/>
                  </a:schemeClr>
                </a:solidFill>
                <a:latin typeface="Bangle Wide" pitchFamily="2" charset="0"/>
              </a:rPr>
              <a:t>Social Media Policy</a:t>
            </a:r>
            <a:endParaRPr lang="en-US" sz="2000" b="1" dirty="0">
              <a:solidFill>
                <a:schemeClr val="tx1">
                  <a:lumMod val="65000"/>
                  <a:lumOff val="35000"/>
                </a:schemeClr>
              </a:solidFill>
              <a:latin typeface="Bangle Wide" pitchFamily="2" charset="0"/>
            </a:endParaRPr>
          </a:p>
        </p:txBody>
      </p:sp>
      <p:sp>
        <p:nvSpPr>
          <p:cNvPr id="18" name="TextBox 17"/>
          <p:cNvSpPr txBox="1"/>
          <p:nvPr/>
        </p:nvSpPr>
        <p:spPr>
          <a:xfrm>
            <a:off x="228600" y="6464892"/>
            <a:ext cx="1600200" cy="369332"/>
          </a:xfrm>
          <a:prstGeom prst="rect">
            <a:avLst/>
          </a:prstGeom>
          <a:noFill/>
        </p:spPr>
        <p:txBody>
          <a:bodyPr wrap="square" rtlCol="0">
            <a:spAutoFit/>
          </a:bodyPr>
          <a:lstStyle/>
          <a:p>
            <a:r>
              <a:rPr lang="en-US" dirty="0" smtClean="0"/>
              <a:t>Introduction</a:t>
            </a:r>
            <a:endParaRPr lang="en-US" dirty="0"/>
          </a:p>
        </p:txBody>
      </p:sp>
      <p:sp>
        <p:nvSpPr>
          <p:cNvPr id="24" name="TextBox 23"/>
          <p:cNvSpPr txBox="1"/>
          <p:nvPr/>
        </p:nvSpPr>
        <p:spPr>
          <a:xfrm>
            <a:off x="7456363" y="6487016"/>
            <a:ext cx="1609165" cy="369332"/>
          </a:xfrm>
          <a:prstGeom prst="rect">
            <a:avLst/>
          </a:prstGeom>
          <a:noFill/>
        </p:spPr>
        <p:txBody>
          <a:bodyPr wrap="square" rtlCol="0">
            <a:spAutoFit/>
          </a:bodyPr>
          <a:lstStyle/>
          <a:p>
            <a:r>
              <a:rPr lang="en-US" dirty="0" smtClean="0"/>
              <a:t>Conclusion</a:t>
            </a:r>
            <a:endParaRPr lang="en-US" dirty="0"/>
          </a:p>
        </p:txBody>
      </p:sp>
      <p:sp>
        <p:nvSpPr>
          <p:cNvPr id="25" name="TextBox 24"/>
          <p:cNvSpPr txBox="1"/>
          <p:nvPr/>
        </p:nvSpPr>
        <p:spPr>
          <a:xfrm>
            <a:off x="3886200" y="6491372"/>
            <a:ext cx="1143000" cy="369332"/>
          </a:xfrm>
          <a:prstGeom prst="rect">
            <a:avLst/>
          </a:prstGeom>
          <a:noFill/>
        </p:spPr>
        <p:txBody>
          <a:bodyPr wrap="square" rtlCol="0">
            <a:spAutoFit/>
          </a:bodyPr>
          <a:lstStyle/>
          <a:p>
            <a:r>
              <a:rPr lang="en-US" dirty="0" smtClean="0"/>
              <a:t>Legalities</a:t>
            </a:r>
            <a:endParaRPr lang="en-US" dirty="0"/>
          </a:p>
        </p:txBody>
      </p:sp>
      <p:sp>
        <p:nvSpPr>
          <p:cNvPr id="26" name="TextBox 25"/>
          <p:cNvSpPr txBox="1"/>
          <p:nvPr/>
        </p:nvSpPr>
        <p:spPr>
          <a:xfrm>
            <a:off x="1999767" y="6475020"/>
            <a:ext cx="1972235" cy="369332"/>
          </a:xfrm>
          <a:prstGeom prst="rect">
            <a:avLst/>
          </a:prstGeom>
          <a:noFill/>
        </p:spPr>
        <p:txBody>
          <a:bodyPr wrap="square" rtlCol="0">
            <a:spAutoFit/>
          </a:bodyPr>
          <a:lstStyle/>
          <a:p>
            <a:r>
              <a:rPr lang="en-US" dirty="0" smtClean="0"/>
              <a:t>Development</a:t>
            </a:r>
            <a:endParaRPr lang="en-US" dirty="0"/>
          </a:p>
        </p:txBody>
      </p:sp>
      <p:sp>
        <p:nvSpPr>
          <p:cNvPr id="2" name="Rectangle 1"/>
          <p:cNvSpPr/>
          <p:nvPr/>
        </p:nvSpPr>
        <p:spPr>
          <a:xfrm>
            <a:off x="457200" y="914400"/>
            <a:ext cx="6128045" cy="1015663"/>
          </a:xfrm>
          <a:prstGeom prst="rect">
            <a:avLst/>
          </a:prstGeom>
        </p:spPr>
        <p:txBody>
          <a:bodyPr wrap="square">
            <a:spAutoFit/>
          </a:bodyPr>
          <a:lstStyle/>
          <a:p>
            <a:pPr marL="742950" lvl="1" indent="-285750">
              <a:lnSpc>
                <a:spcPct val="150000"/>
              </a:lnSpc>
              <a:buFont typeface="Arial" pitchFamily="34" charset="0"/>
              <a:buChar char="•"/>
            </a:pPr>
            <a:r>
              <a:rPr lang="en-US" sz="2000" dirty="0">
                <a:latin typeface="+mj-lt"/>
              </a:rPr>
              <a:t>Training Workshops or Presentations</a:t>
            </a:r>
          </a:p>
          <a:p>
            <a:pPr marL="742950" lvl="1" indent="-285750">
              <a:lnSpc>
                <a:spcPct val="150000"/>
              </a:lnSpc>
              <a:buFont typeface="Arial" pitchFamily="34" charset="0"/>
              <a:buChar char="•"/>
            </a:pPr>
            <a:r>
              <a:rPr lang="en-US" sz="2000" dirty="0">
                <a:latin typeface="+mj-lt"/>
              </a:rPr>
              <a:t>New Employee Orientation</a:t>
            </a:r>
          </a:p>
        </p:txBody>
      </p:sp>
      <p:pic>
        <p:nvPicPr>
          <p:cNvPr id="4099" name="Picture 3"/>
          <p:cNvPicPr>
            <a:picLocks noChangeAspect="1" noChangeArrowheads="1"/>
          </p:cNvPicPr>
          <p:nvPr/>
        </p:nvPicPr>
        <p:blipFill>
          <a:blip r:embed="rId3" cstate="print">
            <a:extLst>
              <a:ext uri="{28A0092B-C50C-407E-A947-70E740481C1C}">
                <a14:useLocalDpi xmlns="" xmlns:a14="http://schemas.microsoft.com/office/drawing/2010/main" val="0"/>
              </a:ext>
            </a:extLst>
          </a:blip>
          <a:srcRect/>
          <a:stretch>
            <a:fillRect/>
          </a:stretch>
        </p:blipFill>
        <p:spPr bwMode="auto">
          <a:xfrm>
            <a:off x="6019800" y="228600"/>
            <a:ext cx="2761575" cy="2192178"/>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sp>
        <p:nvSpPr>
          <p:cNvPr id="6" name="Rectangle 5"/>
          <p:cNvSpPr/>
          <p:nvPr/>
        </p:nvSpPr>
        <p:spPr>
          <a:xfrm>
            <a:off x="457200" y="3200400"/>
            <a:ext cx="3618748" cy="457200"/>
          </a:xfrm>
          <a:prstGeom prst="rect">
            <a:avLst/>
          </a:prstGeom>
        </p:spPr>
        <p:style>
          <a:lnRef idx="2">
            <a:schemeClr val="accent3"/>
          </a:lnRef>
          <a:fillRef idx="1">
            <a:schemeClr val="lt1"/>
          </a:fillRef>
          <a:effectRef idx="0">
            <a:schemeClr val="accent3"/>
          </a:effectRef>
          <a:fontRef idx="minor">
            <a:schemeClr val="dk1"/>
          </a:fontRef>
        </p:style>
        <p:txBody>
          <a:bodyPr wrap="none">
            <a:spAutoFit/>
          </a:bodyPr>
          <a:lstStyle/>
          <a:p>
            <a:r>
              <a:rPr lang="en-US" sz="2400" b="1" dirty="0">
                <a:solidFill>
                  <a:schemeClr val="dk1"/>
                </a:solidFill>
              </a:rPr>
              <a:t>What to </a:t>
            </a:r>
            <a:r>
              <a:rPr lang="en-US" sz="2400" b="1" dirty="0" smtClean="0">
                <a:solidFill>
                  <a:schemeClr val="dk1"/>
                </a:solidFill>
              </a:rPr>
              <a:t>include in Training</a:t>
            </a:r>
            <a:endParaRPr lang="en-US" sz="2400" b="1" dirty="0">
              <a:solidFill>
                <a:schemeClr val="dk1"/>
              </a:solidFill>
            </a:endParaRPr>
          </a:p>
        </p:txBody>
      </p:sp>
      <p:sp>
        <p:nvSpPr>
          <p:cNvPr id="10" name="Rectangle 9"/>
          <p:cNvSpPr/>
          <p:nvPr/>
        </p:nvSpPr>
        <p:spPr>
          <a:xfrm>
            <a:off x="457200" y="3657600"/>
            <a:ext cx="5921488" cy="1938992"/>
          </a:xfrm>
          <a:prstGeom prst="rect">
            <a:avLst/>
          </a:prstGeom>
        </p:spPr>
        <p:txBody>
          <a:bodyPr wrap="square">
            <a:spAutoFit/>
          </a:bodyPr>
          <a:lstStyle/>
          <a:p>
            <a:pPr marL="742950" lvl="1" indent="-285750">
              <a:lnSpc>
                <a:spcPct val="150000"/>
              </a:lnSpc>
              <a:buFont typeface="Arial" pitchFamily="34" charset="0"/>
              <a:buChar char="•"/>
            </a:pPr>
            <a:r>
              <a:rPr lang="en-US" sz="2000" dirty="0" smtClean="0">
                <a:latin typeface="+mj-lt"/>
              </a:rPr>
              <a:t>Ensure the Policy is Available</a:t>
            </a:r>
            <a:endParaRPr lang="en-US" sz="2000" dirty="0">
              <a:latin typeface="+mj-lt"/>
            </a:endParaRPr>
          </a:p>
          <a:p>
            <a:pPr marL="742950" lvl="1" indent="-285750">
              <a:lnSpc>
                <a:spcPct val="150000"/>
              </a:lnSpc>
              <a:buFont typeface="Arial" pitchFamily="34" charset="0"/>
              <a:buChar char="•"/>
            </a:pPr>
            <a:r>
              <a:rPr lang="en-US" sz="2000" dirty="0">
                <a:latin typeface="+mj-lt"/>
              </a:rPr>
              <a:t>Purpose of Instituting it at this Time</a:t>
            </a:r>
          </a:p>
          <a:p>
            <a:pPr marL="742950" lvl="1" indent="-285750">
              <a:lnSpc>
                <a:spcPct val="150000"/>
              </a:lnSpc>
              <a:buFont typeface="Arial" pitchFamily="34" charset="0"/>
              <a:buChar char="•"/>
            </a:pPr>
            <a:r>
              <a:rPr lang="en-US" sz="2000" dirty="0">
                <a:latin typeface="+mj-lt"/>
              </a:rPr>
              <a:t>Who </a:t>
            </a:r>
            <a:r>
              <a:rPr lang="en-US" sz="2000" dirty="0" smtClean="0">
                <a:latin typeface="+mj-lt"/>
              </a:rPr>
              <a:t>the Policy Applies to</a:t>
            </a:r>
            <a:endParaRPr lang="en-US" sz="2000" dirty="0">
              <a:latin typeface="+mj-lt"/>
            </a:endParaRPr>
          </a:p>
          <a:p>
            <a:pPr marL="742950" lvl="1" indent="-285750">
              <a:lnSpc>
                <a:spcPct val="150000"/>
              </a:lnSpc>
              <a:buFont typeface="Arial" pitchFamily="34" charset="0"/>
              <a:buChar char="•"/>
            </a:pPr>
            <a:r>
              <a:rPr lang="en-US" sz="2000" dirty="0">
                <a:latin typeface="+mj-lt"/>
              </a:rPr>
              <a:t>Benefits and Dangers </a:t>
            </a:r>
          </a:p>
        </p:txBody>
      </p:sp>
      <p:sp>
        <p:nvSpPr>
          <p:cNvPr id="4" name="Rectangle 3"/>
          <p:cNvSpPr/>
          <p:nvPr/>
        </p:nvSpPr>
        <p:spPr>
          <a:xfrm>
            <a:off x="0" y="2362200"/>
            <a:ext cx="9144000" cy="533400"/>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 xmlns:p14="http://schemas.microsoft.com/office/powerpoint/2010/main" val="3205874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fade">
                                      <p:cBhvr>
                                        <p:cTn id="7" dur="2000"/>
                                        <p:tgtEl>
                                          <p:spTgt spid="2">
                                            <p:txEl>
                                              <p:pRg st="0" end="0"/>
                                            </p:txEl>
                                          </p:spTgt>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2">
                                            <p:txEl>
                                              <p:pRg st="1" end="1"/>
                                            </p:txEl>
                                          </p:spTgt>
                                        </p:tgtEl>
                                        <p:attrNameLst>
                                          <p:attrName>style.visibility</p:attrName>
                                        </p:attrNameLst>
                                      </p:cBhvr>
                                      <p:to>
                                        <p:strVal val="visible"/>
                                      </p:to>
                                    </p:set>
                                    <p:animEffect transition="in" filter="fade">
                                      <p:cBhvr>
                                        <p:cTn id="10" dur="2000"/>
                                        <p:tgtEl>
                                          <p:spTgt spid="2">
                                            <p:txEl>
                                              <p:pRg st="1" end="1"/>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10">
                                            <p:txEl>
                                              <p:pRg st="0" end="0"/>
                                            </p:txEl>
                                          </p:spTgt>
                                        </p:tgtEl>
                                        <p:attrNameLst>
                                          <p:attrName>style.visibility</p:attrName>
                                        </p:attrNameLst>
                                      </p:cBhvr>
                                      <p:to>
                                        <p:strVal val="visible"/>
                                      </p:to>
                                    </p:set>
                                    <p:animEffect transition="in" filter="fade">
                                      <p:cBhvr>
                                        <p:cTn id="15" dur="2000"/>
                                        <p:tgtEl>
                                          <p:spTgt spid="10">
                                            <p:txEl>
                                              <p:pRg st="0" end="0"/>
                                            </p:txEl>
                                          </p:spTgt>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10">
                                            <p:txEl>
                                              <p:pRg st="1" end="1"/>
                                            </p:txEl>
                                          </p:spTgt>
                                        </p:tgtEl>
                                        <p:attrNameLst>
                                          <p:attrName>style.visibility</p:attrName>
                                        </p:attrNameLst>
                                      </p:cBhvr>
                                      <p:to>
                                        <p:strVal val="visible"/>
                                      </p:to>
                                    </p:set>
                                    <p:animEffect transition="in" filter="fade">
                                      <p:cBhvr>
                                        <p:cTn id="18" dur="2000"/>
                                        <p:tgtEl>
                                          <p:spTgt spid="10">
                                            <p:txEl>
                                              <p:pRg st="1" end="1"/>
                                            </p:txEl>
                                          </p:spTgt>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10">
                                            <p:txEl>
                                              <p:pRg st="2" end="2"/>
                                            </p:txEl>
                                          </p:spTgt>
                                        </p:tgtEl>
                                        <p:attrNameLst>
                                          <p:attrName>style.visibility</p:attrName>
                                        </p:attrNameLst>
                                      </p:cBhvr>
                                      <p:to>
                                        <p:strVal val="visible"/>
                                      </p:to>
                                    </p:set>
                                    <p:animEffect transition="in" filter="fade">
                                      <p:cBhvr>
                                        <p:cTn id="21" dur="2000"/>
                                        <p:tgtEl>
                                          <p:spTgt spid="10">
                                            <p:txEl>
                                              <p:pRg st="2" end="2"/>
                                            </p:txEl>
                                          </p:spTgt>
                                        </p:tgtEl>
                                      </p:cBhvr>
                                    </p:animEffect>
                                  </p:childTnLst>
                                </p:cTn>
                              </p:par>
                              <p:par>
                                <p:cTn id="22" presetID="10" presetClass="entr" presetSubtype="0" fill="hold" grpId="0" nodeType="withEffect">
                                  <p:stCondLst>
                                    <p:cond delay="0"/>
                                  </p:stCondLst>
                                  <p:childTnLst>
                                    <p:set>
                                      <p:cBhvr>
                                        <p:cTn id="23" dur="1" fill="hold">
                                          <p:stCondLst>
                                            <p:cond delay="0"/>
                                          </p:stCondLst>
                                        </p:cTn>
                                        <p:tgtEl>
                                          <p:spTgt spid="10">
                                            <p:txEl>
                                              <p:pRg st="3" end="3"/>
                                            </p:txEl>
                                          </p:spTgt>
                                        </p:tgtEl>
                                        <p:attrNameLst>
                                          <p:attrName>style.visibility</p:attrName>
                                        </p:attrNameLst>
                                      </p:cBhvr>
                                      <p:to>
                                        <p:strVal val="visible"/>
                                      </p:to>
                                    </p:set>
                                    <p:animEffect transition="in" filter="fade">
                                      <p:cBhvr>
                                        <p:cTn id="24" dur="2000"/>
                                        <p:tgtEl>
                                          <p:spTgt spid="10">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uiExpand="1" build="p"/>
      <p:bldP spid="10" grpId="0" uiExpand="1" build="p"/>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p:cNvPicPr>
            <a:picLocks noChangeAspect="1" noChangeArrowheads="1"/>
          </p:cNvPicPr>
          <p:nvPr/>
        </p:nvPicPr>
        <p:blipFill>
          <a:blip r:embed="rId3" cstate="print">
            <a:extLst>
              <a:ext uri="{BEBA8EAE-BF5A-486C-A8C5-ECC9F3942E4B}">
                <a14:imgProps xmlns="" xmlns:a14="http://schemas.microsoft.com/office/drawing/2010/main">
                  <a14:imgLayer r:embed="rId4">
                    <a14:imgEffect>
                      <a14:sharpenSoften amount="50000"/>
                    </a14:imgEffect>
                  </a14:imgLayer>
                </a14:imgProps>
              </a:ext>
              <a:ext uri="{28A0092B-C50C-407E-A947-70E740481C1C}">
                <a14:useLocalDpi xmlns="" xmlns:a14="http://schemas.microsoft.com/office/drawing/2010/main" val="0"/>
              </a:ext>
            </a:extLst>
          </a:blip>
          <a:srcRect/>
          <a:stretch>
            <a:fillRect/>
          </a:stretch>
        </p:blipFill>
        <p:spPr bwMode="auto">
          <a:xfrm>
            <a:off x="5334000" y="100083"/>
            <a:ext cx="3810000" cy="2714625"/>
          </a:xfrm>
          <a:prstGeom prst="rect">
            <a:avLst/>
          </a:prstGeom>
          <a:noFill/>
          <a:ln>
            <a:noFill/>
          </a:ln>
          <a:effectLst>
            <a:outerShdw dist="35921" dir="2700000" algn="ctr" rotWithShape="0">
              <a:schemeClr val="bg2"/>
            </a:outerShdw>
            <a:softEdge rad="127000"/>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Lst>
        </p:spPr>
      </p:pic>
      <p:sp>
        <p:nvSpPr>
          <p:cNvPr id="4" name="Rectangle 3"/>
          <p:cNvSpPr/>
          <p:nvPr/>
        </p:nvSpPr>
        <p:spPr>
          <a:xfrm>
            <a:off x="0" y="2971800"/>
            <a:ext cx="9144000" cy="533400"/>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0" y="3505200"/>
            <a:ext cx="9144000" cy="84221"/>
          </a:xfrm>
          <a:prstGeom prst="rect">
            <a:avLst/>
          </a:prstGeom>
        </p:spPr>
        <p:style>
          <a:lnRef idx="1">
            <a:schemeClr val="accent3"/>
          </a:lnRef>
          <a:fillRef idx="3">
            <a:schemeClr val="accent3"/>
          </a:fillRef>
          <a:effectRef idx="2">
            <a:schemeClr val="accent3"/>
          </a:effectRef>
          <a:fontRef idx="minor">
            <a:schemeClr val="lt1"/>
          </a:fontRef>
        </p:style>
        <p:txBody>
          <a:bodyPr rtlCol="0" anchor="ctr"/>
          <a:lstStyle/>
          <a:p>
            <a:pPr algn="ctr"/>
            <a:endParaRPr lang="en-US" dirty="0"/>
          </a:p>
        </p:txBody>
      </p:sp>
      <p:sp>
        <p:nvSpPr>
          <p:cNvPr id="3" name="Rectangle 2"/>
          <p:cNvSpPr/>
          <p:nvPr/>
        </p:nvSpPr>
        <p:spPr>
          <a:xfrm>
            <a:off x="457200" y="365760"/>
            <a:ext cx="1820563" cy="457200"/>
          </a:xfrm>
          <a:prstGeom prst="rect">
            <a:avLst/>
          </a:prstGeom>
        </p:spPr>
        <p:style>
          <a:lnRef idx="2">
            <a:schemeClr val="accent3"/>
          </a:lnRef>
          <a:fillRef idx="1">
            <a:schemeClr val="lt1"/>
          </a:fillRef>
          <a:effectRef idx="0">
            <a:schemeClr val="accent3"/>
          </a:effectRef>
          <a:fontRef idx="minor">
            <a:schemeClr val="dk1"/>
          </a:fontRef>
        </p:style>
        <p:txBody>
          <a:bodyPr wrap="none" anchor="ctr">
            <a:spAutoFit/>
          </a:bodyPr>
          <a:lstStyle/>
          <a:p>
            <a:pPr lvl="0"/>
            <a:r>
              <a:rPr lang="en-US" sz="2400" b="1" dirty="0" smtClean="0"/>
              <a:t>Enforcement</a:t>
            </a:r>
            <a:endParaRPr lang="en-US" sz="2400" dirty="0"/>
          </a:p>
        </p:txBody>
      </p:sp>
      <p:sp>
        <p:nvSpPr>
          <p:cNvPr id="7" name="Rectangle 6"/>
          <p:cNvSpPr/>
          <p:nvPr/>
        </p:nvSpPr>
        <p:spPr>
          <a:xfrm>
            <a:off x="-35859" y="6324600"/>
            <a:ext cx="9144000" cy="76200"/>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p:cNvSpPr/>
          <p:nvPr/>
        </p:nvSpPr>
        <p:spPr>
          <a:xfrm flipV="1">
            <a:off x="-40342" y="6409565"/>
            <a:ext cx="9144000" cy="45719"/>
          </a:xfrm>
          <a:prstGeom prst="rect">
            <a:avLst/>
          </a:prstGeom>
        </p:spPr>
        <p:style>
          <a:lnRef idx="1">
            <a:schemeClr val="accent3"/>
          </a:lnRef>
          <a:fillRef idx="3">
            <a:schemeClr val="accent3"/>
          </a:fillRef>
          <a:effectRef idx="2">
            <a:schemeClr val="accent3"/>
          </a:effectRef>
          <a:fontRef idx="minor">
            <a:schemeClr val="lt1"/>
          </a:fontRef>
        </p:style>
        <p:txBody>
          <a:bodyPr rtlCol="0" anchor="ctr"/>
          <a:lstStyle/>
          <a:p>
            <a:pPr algn="ctr"/>
            <a:endParaRPr lang="en-US" dirty="0"/>
          </a:p>
        </p:txBody>
      </p:sp>
      <p:sp>
        <p:nvSpPr>
          <p:cNvPr id="15" name="TextBox 14"/>
          <p:cNvSpPr txBox="1"/>
          <p:nvPr/>
        </p:nvSpPr>
        <p:spPr>
          <a:xfrm>
            <a:off x="914400" y="2667000"/>
            <a:ext cx="1828800" cy="400110"/>
          </a:xfrm>
          <a:prstGeom prst="rect">
            <a:avLst/>
          </a:prstGeom>
          <a:noFill/>
        </p:spPr>
        <p:txBody>
          <a:bodyPr wrap="square" rtlCol="0" anchor="ctr">
            <a:spAutoFit/>
          </a:bodyPr>
          <a:lstStyle/>
          <a:p>
            <a:r>
              <a:rPr lang="en-US" sz="2000" b="1" dirty="0" smtClean="0">
                <a:solidFill>
                  <a:schemeClr val="tx1">
                    <a:lumMod val="65000"/>
                    <a:lumOff val="35000"/>
                  </a:schemeClr>
                </a:solidFill>
                <a:latin typeface="Bangle Wide" pitchFamily="2" charset="0"/>
              </a:rPr>
              <a:t>Social Media Policy</a:t>
            </a:r>
            <a:endParaRPr lang="en-US" sz="2000" b="1" dirty="0">
              <a:solidFill>
                <a:schemeClr val="tx1">
                  <a:lumMod val="65000"/>
                  <a:lumOff val="35000"/>
                </a:schemeClr>
              </a:solidFill>
              <a:latin typeface="Bangle Wide" pitchFamily="2" charset="0"/>
            </a:endParaRPr>
          </a:p>
        </p:txBody>
      </p:sp>
      <p:sp>
        <p:nvSpPr>
          <p:cNvPr id="17" name="TextBox 16"/>
          <p:cNvSpPr txBox="1"/>
          <p:nvPr/>
        </p:nvSpPr>
        <p:spPr>
          <a:xfrm>
            <a:off x="228600" y="6464892"/>
            <a:ext cx="1600200" cy="369332"/>
          </a:xfrm>
          <a:prstGeom prst="rect">
            <a:avLst/>
          </a:prstGeom>
          <a:noFill/>
        </p:spPr>
        <p:txBody>
          <a:bodyPr wrap="square" rtlCol="0">
            <a:spAutoFit/>
          </a:bodyPr>
          <a:lstStyle/>
          <a:p>
            <a:r>
              <a:rPr lang="en-US" dirty="0" smtClean="0"/>
              <a:t>Introduction</a:t>
            </a:r>
            <a:endParaRPr lang="en-US" dirty="0"/>
          </a:p>
        </p:txBody>
      </p:sp>
      <p:sp>
        <p:nvSpPr>
          <p:cNvPr id="18" name="TextBox 17"/>
          <p:cNvSpPr txBox="1"/>
          <p:nvPr/>
        </p:nvSpPr>
        <p:spPr>
          <a:xfrm>
            <a:off x="7456363" y="6487016"/>
            <a:ext cx="1609165" cy="369332"/>
          </a:xfrm>
          <a:prstGeom prst="rect">
            <a:avLst/>
          </a:prstGeom>
          <a:noFill/>
        </p:spPr>
        <p:txBody>
          <a:bodyPr wrap="square" rtlCol="0">
            <a:spAutoFit/>
          </a:bodyPr>
          <a:lstStyle/>
          <a:p>
            <a:r>
              <a:rPr lang="en-US" dirty="0" smtClean="0"/>
              <a:t>Conclusion</a:t>
            </a:r>
            <a:endParaRPr lang="en-US" dirty="0"/>
          </a:p>
        </p:txBody>
      </p:sp>
      <p:sp>
        <p:nvSpPr>
          <p:cNvPr id="19" name="TextBox 18"/>
          <p:cNvSpPr txBox="1"/>
          <p:nvPr/>
        </p:nvSpPr>
        <p:spPr>
          <a:xfrm>
            <a:off x="3886200" y="6491372"/>
            <a:ext cx="1143000" cy="369332"/>
          </a:xfrm>
          <a:prstGeom prst="rect">
            <a:avLst/>
          </a:prstGeom>
          <a:noFill/>
        </p:spPr>
        <p:txBody>
          <a:bodyPr wrap="square" rtlCol="0">
            <a:spAutoFit/>
          </a:bodyPr>
          <a:lstStyle/>
          <a:p>
            <a:r>
              <a:rPr lang="en-US" dirty="0" smtClean="0"/>
              <a:t>Legalities</a:t>
            </a:r>
            <a:endParaRPr lang="en-US" dirty="0"/>
          </a:p>
        </p:txBody>
      </p:sp>
      <p:sp>
        <p:nvSpPr>
          <p:cNvPr id="2" name="Rectangle 1"/>
          <p:cNvSpPr/>
          <p:nvPr/>
        </p:nvSpPr>
        <p:spPr>
          <a:xfrm>
            <a:off x="914400" y="914400"/>
            <a:ext cx="4724400" cy="1631216"/>
          </a:xfrm>
          <a:prstGeom prst="rect">
            <a:avLst/>
          </a:prstGeom>
        </p:spPr>
        <p:txBody>
          <a:bodyPr wrap="square">
            <a:spAutoFit/>
          </a:bodyPr>
          <a:lstStyle/>
          <a:p>
            <a:pPr marL="285750" indent="-285750">
              <a:lnSpc>
                <a:spcPct val="150000"/>
              </a:lnSpc>
              <a:buFont typeface="Arial" pitchFamily="34" charset="0"/>
              <a:buChar char="•"/>
            </a:pPr>
            <a:r>
              <a:rPr lang="en-US" sz="2000" dirty="0" smtClean="0">
                <a:latin typeface="+mj-lt"/>
              </a:rPr>
              <a:t>Equitable Enforcement </a:t>
            </a:r>
            <a:endParaRPr lang="en-US" sz="2000" dirty="0">
              <a:latin typeface="+mj-lt"/>
            </a:endParaRPr>
          </a:p>
          <a:p>
            <a:pPr marL="285750" indent="-285750">
              <a:lnSpc>
                <a:spcPct val="150000"/>
              </a:lnSpc>
              <a:buFont typeface="Arial" pitchFamily="34" charset="0"/>
              <a:buChar char="•"/>
            </a:pPr>
            <a:r>
              <a:rPr lang="en-US" sz="2000" dirty="0">
                <a:latin typeface="+mj-lt"/>
              </a:rPr>
              <a:t>Types of Monitoring</a:t>
            </a:r>
          </a:p>
          <a:p>
            <a:pPr marL="742950" lvl="1" indent="-285750">
              <a:buFont typeface="Arial" pitchFamily="34" charset="0"/>
              <a:buChar char="•"/>
            </a:pPr>
            <a:r>
              <a:rPr lang="en-US" sz="2000" dirty="0">
                <a:latin typeface="+mj-lt"/>
              </a:rPr>
              <a:t>Internal</a:t>
            </a:r>
          </a:p>
          <a:p>
            <a:pPr marL="742950" lvl="1" indent="-285750">
              <a:buFont typeface="Arial" pitchFamily="34" charset="0"/>
              <a:buChar char="•"/>
            </a:pPr>
            <a:r>
              <a:rPr lang="en-US" sz="2000" dirty="0" smtClean="0">
                <a:latin typeface="+mj-lt"/>
              </a:rPr>
              <a:t>Third-party</a:t>
            </a:r>
            <a:endParaRPr lang="en-US" sz="2000" dirty="0">
              <a:latin typeface="+mj-lt"/>
            </a:endParaRPr>
          </a:p>
        </p:txBody>
      </p:sp>
      <p:sp>
        <p:nvSpPr>
          <p:cNvPr id="10" name="Rectangle 9"/>
          <p:cNvSpPr/>
          <p:nvPr/>
        </p:nvSpPr>
        <p:spPr>
          <a:xfrm>
            <a:off x="914400" y="3840480"/>
            <a:ext cx="6979692" cy="1477328"/>
          </a:xfrm>
          <a:prstGeom prst="rect">
            <a:avLst/>
          </a:prstGeom>
        </p:spPr>
        <p:txBody>
          <a:bodyPr wrap="square">
            <a:spAutoFit/>
          </a:bodyPr>
          <a:lstStyle/>
          <a:p>
            <a:pPr marL="285750" indent="-285750">
              <a:lnSpc>
                <a:spcPct val="150000"/>
              </a:lnSpc>
              <a:buFont typeface="Arial" pitchFamily="34" charset="0"/>
              <a:buChar char="•"/>
            </a:pPr>
            <a:r>
              <a:rPr lang="en-US" sz="2000" dirty="0" smtClean="0"/>
              <a:t>Promptness of Investigating</a:t>
            </a:r>
          </a:p>
          <a:p>
            <a:pPr marL="285750" indent="-285750">
              <a:lnSpc>
                <a:spcPct val="150000"/>
              </a:lnSpc>
              <a:buFont typeface="Arial" pitchFamily="34" charset="0"/>
              <a:buChar char="•"/>
            </a:pPr>
            <a:r>
              <a:rPr lang="en-US" sz="2000" dirty="0" smtClean="0">
                <a:latin typeface="+mj-lt"/>
              </a:rPr>
              <a:t>Considerations </a:t>
            </a:r>
            <a:r>
              <a:rPr lang="en-US" sz="2000" dirty="0">
                <a:latin typeface="+mj-lt"/>
              </a:rPr>
              <a:t>before Taking Action</a:t>
            </a:r>
          </a:p>
          <a:p>
            <a:pPr marL="285750" indent="-285750">
              <a:lnSpc>
                <a:spcPct val="150000"/>
              </a:lnSpc>
              <a:buFont typeface="Arial" pitchFamily="34" charset="0"/>
              <a:buChar char="•"/>
            </a:pPr>
            <a:r>
              <a:rPr lang="en-US" sz="2000" dirty="0">
                <a:latin typeface="+mj-lt"/>
              </a:rPr>
              <a:t>Reviewing and Updating the Policy</a:t>
            </a:r>
          </a:p>
        </p:txBody>
      </p:sp>
      <p:sp>
        <p:nvSpPr>
          <p:cNvPr id="21" name="Rounded Rectangle 20"/>
          <p:cNvSpPr/>
          <p:nvPr/>
        </p:nvSpPr>
        <p:spPr>
          <a:xfrm>
            <a:off x="5638800" y="5791200"/>
            <a:ext cx="1295400" cy="914400"/>
          </a:xfrm>
          <a:prstGeom prst="roundRect">
            <a:avLst/>
          </a:prstGeom>
          <a:solidFill>
            <a:schemeClr val="bg2"/>
          </a:solidFill>
          <a:ln>
            <a:solidFill>
              <a:schemeClr val="bg1"/>
            </a:solidFill>
          </a:ln>
          <a:scene3d>
            <a:camera prst="orthographicFront"/>
            <a:lightRig rig="threePt" dir="t"/>
          </a:scene3d>
          <a:sp3d>
            <a:bevelT w="114300" prst="hardEdg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solidFill>
                  <a:schemeClr val="tx1"/>
                </a:solidFill>
              </a:rPr>
              <a:t>Implement</a:t>
            </a:r>
            <a:endParaRPr lang="en-US" dirty="0">
              <a:solidFill>
                <a:schemeClr val="tx1"/>
              </a:solidFill>
            </a:endParaRPr>
          </a:p>
        </p:txBody>
      </p:sp>
      <p:sp>
        <p:nvSpPr>
          <p:cNvPr id="22" name="TextBox 21"/>
          <p:cNvSpPr txBox="1"/>
          <p:nvPr/>
        </p:nvSpPr>
        <p:spPr>
          <a:xfrm>
            <a:off x="1999767" y="6475020"/>
            <a:ext cx="1972235" cy="369332"/>
          </a:xfrm>
          <a:prstGeom prst="rect">
            <a:avLst/>
          </a:prstGeom>
          <a:noFill/>
        </p:spPr>
        <p:txBody>
          <a:bodyPr wrap="square" rtlCol="0">
            <a:spAutoFit/>
          </a:bodyPr>
          <a:lstStyle/>
          <a:p>
            <a:r>
              <a:rPr lang="en-US" dirty="0" smtClean="0"/>
              <a:t>Development</a:t>
            </a:r>
            <a:endParaRPr lang="en-US" dirty="0"/>
          </a:p>
        </p:txBody>
      </p:sp>
    </p:spTree>
    <p:extLst>
      <p:ext uri="{BB962C8B-B14F-4D97-AF65-F5344CB8AC3E}">
        <p14:creationId xmlns="" xmlns:p14="http://schemas.microsoft.com/office/powerpoint/2010/main" val="34135586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fade">
                                      <p:cBhvr>
                                        <p:cTn id="7" dur="2000"/>
                                        <p:tgtEl>
                                          <p:spTgt spid="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txEl>
                                              <p:pRg st="1" end="1"/>
                                            </p:txEl>
                                          </p:spTgt>
                                        </p:tgtEl>
                                        <p:attrNameLst>
                                          <p:attrName>style.visibility</p:attrName>
                                        </p:attrNameLst>
                                      </p:cBhvr>
                                      <p:to>
                                        <p:strVal val="visible"/>
                                      </p:to>
                                    </p:set>
                                    <p:animEffect transition="in" filter="fade">
                                      <p:cBhvr>
                                        <p:cTn id="12" dur="2000"/>
                                        <p:tgtEl>
                                          <p:spTgt spid="2">
                                            <p:txEl>
                                              <p:pRg st="1" end="1"/>
                                            </p:txEl>
                                          </p:spTgt>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2">
                                            <p:txEl>
                                              <p:pRg st="2" end="2"/>
                                            </p:txEl>
                                          </p:spTgt>
                                        </p:tgtEl>
                                        <p:attrNameLst>
                                          <p:attrName>style.visibility</p:attrName>
                                        </p:attrNameLst>
                                      </p:cBhvr>
                                      <p:to>
                                        <p:strVal val="visible"/>
                                      </p:to>
                                    </p:set>
                                    <p:animEffect transition="in" filter="fade">
                                      <p:cBhvr>
                                        <p:cTn id="15" dur="2000"/>
                                        <p:tgtEl>
                                          <p:spTgt spid="2">
                                            <p:txEl>
                                              <p:pRg st="2" end="2"/>
                                            </p:txEl>
                                          </p:spTgt>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2">
                                            <p:txEl>
                                              <p:pRg st="3" end="3"/>
                                            </p:txEl>
                                          </p:spTgt>
                                        </p:tgtEl>
                                        <p:attrNameLst>
                                          <p:attrName>style.visibility</p:attrName>
                                        </p:attrNameLst>
                                      </p:cBhvr>
                                      <p:to>
                                        <p:strVal val="visible"/>
                                      </p:to>
                                    </p:set>
                                    <p:animEffect transition="in" filter="fade">
                                      <p:cBhvr>
                                        <p:cTn id="18" dur="2000"/>
                                        <p:tgtEl>
                                          <p:spTgt spid="2">
                                            <p:txEl>
                                              <p:pRg st="3" end="3"/>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10">
                                            <p:txEl>
                                              <p:pRg st="0" end="0"/>
                                            </p:txEl>
                                          </p:spTgt>
                                        </p:tgtEl>
                                        <p:attrNameLst>
                                          <p:attrName>style.visibility</p:attrName>
                                        </p:attrNameLst>
                                      </p:cBhvr>
                                      <p:to>
                                        <p:strVal val="visible"/>
                                      </p:to>
                                    </p:set>
                                    <p:animEffect transition="in" filter="fade">
                                      <p:cBhvr>
                                        <p:cTn id="23" dur="2000"/>
                                        <p:tgtEl>
                                          <p:spTgt spid="10">
                                            <p:txEl>
                                              <p:pRg st="0" end="0"/>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10">
                                            <p:txEl>
                                              <p:pRg st="1" end="1"/>
                                            </p:txEl>
                                          </p:spTgt>
                                        </p:tgtEl>
                                        <p:attrNameLst>
                                          <p:attrName>style.visibility</p:attrName>
                                        </p:attrNameLst>
                                      </p:cBhvr>
                                      <p:to>
                                        <p:strVal val="visible"/>
                                      </p:to>
                                    </p:set>
                                    <p:animEffect transition="in" filter="fade">
                                      <p:cBhvr>
                                        <p:cTn id="28" dur="2000"/>
                                        <p:tgtEl>
                                          <p:spTgt spid="10">
                                            <p:txEl>
                                              <p:pRg st="1" end="1"/>
                                            </p:txEl>
                                          </p:spTgt>
                                        </p:tgtEl>
                                      </p:cBhvr>
                                    </p:animEffect>
                                  </p:childTnLst>
                                </p:cTn>
                              </p:par>
                            </p:childTnLst>
                          </p:cTn>
                        </p:par>
                      </p:childTnLst>
                    </p:cTn>
                  </p:par>
                  <p:par>
                    <p:cTn id="29" fill="hold">
                      <p:stCondLst>
                        <p:cond delay="indefinite"/>
                      </p:stCondLst>
                      <p:childTnLst>
                        <p:par>
                          <p:cTn id="30" fill="hold">
                            <p:stCondLst>
                              <p:cond delay="0"/>
                            </p:stCondLst>
                            <p:childTnLst>
                              <p:par>
                                <p:cTn id="31" presetID="10" presetClass="entr" presetSubtype="0" fill="hold" grpId="0" nodeType="clickEffect">
                                  <p:stCondLst>
                                    <p:cond delay="0"/>
                                  </p:stCondLst>
                                  <p:childTnLst>
                                    <p:set>
                                      <p:cBhvr>
                                        <p:cTn id="32" dur="1" fill="hold">
                                          <p:stCondLst>
                                            <p:cond delay="0"/>
                                          </p:stCondLst>
                                        </p:cTn>
                                        <p:tgtEl>
                                          <p:spTgt spid="10">
                                            <p:txEl>
                                              <p:pRg st="2" end="2"/>
                                            </p:txEl>
                                          </p:spTgt>
                                        </p:tgtEl>
                                        <p:attrNameLst>
                                          <p:attrName>style.visibility</p:attrName>
                                        </p:attrNameLst>
                                      </p:cBhvr>
                                      <p:to>
                                        <p:strVal val="visible"/>
                                      </p:to>
                                    </p:set>
                                    <p:animEffect transition="in" filter="fade">
                                      <p:cBhvr>
                                        <p:cTn id="33" dur="2000"/>
                                        <p:tgtEl>
                                          <p:spTgt spid="10">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P spid="10" grpId="0" build="p"/>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0" y="0"/>
            <a:ext cx="9144000" cy="1447800"/>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0" y="1447800"/>
            <a:ext cx="9144000" cy="228600"/>
          </a:xfrm>
          <a:prstGeom prst="rect">
            <a:avLst/>
          </a:prstGeom>
        </p:spPr>
        <p:style>
          <a:lnRef idx="1">
            <a:schemeClr val="accent3"/>
          </a:lnRef>
          <a:fillRef idx="3">
            <a:schemeClr val="accent3"/>
          </a:fillRef>
          <a:effectRef idx="2">
            <a:schemeClr val="accent3"/>
          </a:effectRef>
          <a:fontRef idx="minor">
            <a:schemeClr val="lt1"/>
          </a:fontRef>
        </p:style>
        <p:txBody>
          <a:bodyPr rtlCol="0" anchor="ctr"/>
          <a:lstStyle/>
          <a:p>
            <a:pPr algn="ctr"/>
            <a:endParaRPr lang="en-US" dirty="0"/>
          </a:p>
        </p:txBody>
      </p:sp>
      <p:sp>
        <p:nvSpPr>
          <p:cNvPr id="7" name="Rectangle 6"/>
          <p:cNvSpPr/>
          <p:nvPr/>
        </p:nvSpPr>
        <p:spPr>
          <a:xfrm>
            <a:off x="-35859" y="6324600"/>
            <a:ext cx="9144000" cy="76200"/>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p:cNvSpPr/>
          <p:nvPr/>
        </p:nvSpPr>
        <p:spPr>
          <a:xfrm flipV="1">
            <a:off x="-40342" y="6395917"/>
            <a:ext cx="9144000" cy="45719"/>
          </a:xfrm>
          <a:prstGeom prst="rect">
            <a:avLst/>
          </a:prstGeom>
        </p:spPr>
        <p:style>
          <a:lnRef idx="1">
            <a:schemeClr val="accent3"/>
          </a:lnRef>
          <a:fillRef idx="3">
            <a:schemeClr val="accent3"/>
          </a:fillRef>
          <a:effectRef idx="2">
            <a:schemeClr val="accent3"/>
          </a:effectRef>
          <a:fontRef idx="minor">
            <a:schemeClr val="lt1"/>
          </a:fontRef>
        </p:style>
        <p:txBody>
          <a:bodyPr rtlCol="0" anchor="ctr"/>
          <a:lstStyle/>
          <a:p>
            <a:pPr algn="ctr"/>
            <a:endParaRPr lang="en-US" dirty="0"/>
          </a:p>
        </p:txBody>
      </p:sp>
      <p:sp>
        <p:nvSpPr>
          <p:cNvPr id="17" name="TextBox 16"/>
          <p:cNvSpPr txBox="1"/>
          <p:nvPr/>
        </p:nvSpPr>
        <p:spPr>
          <a:xfrm>
            <a:off x="457200" y="731520"/>
            <a:ext cx="6730253" cy="646331"/>
          </a:xfrm>
          <a:prstGeom prst="rect">
            <a:avLst/>
          </a:prstGeom>
          <a:noFill/>
        </p:spPr>
        <p:txBody>
          <a:bodyPr wrap="square" rtlCol="0">
            <a:spAutoFit/>
          </a:bodyPr>
          <a:lstStyle/>
          <a:p>
            <a:r>
              <a:rPr lang="en-US" sz="3600" b="1" dirty="0" smtClean="0">
                <a:solidFill>
                  <a:schemeClr val="accent3"/>
                </a:solidFill>
                <a:latin typeface="Bangle Condensed" pitchFamily="34" charset="0"/>
              </a:rPr>
              <a:t>Conclusion</a:t>
            </a:r>
            <a:endParaRPr lang="en-US" sz="3600" b="1" dirty="0">
              <a:solidFill>
                <a:schemeClr val="accent3"/>
              </a:solidFill>
              <a:latin typeface="Bangle Condensed" pitchFamily="34" charset="0"/>
            </a:endParaRPr>
          </a:p>
        </p:txBody>
      </p:sp>
      <p:sp>
        <p:nvSpPr>
          <p:cNvPr id="24" name="TextBox 23"/>
          <p:cNvSpPr txBox="1"/>
          <p:nvPr/>
        </p:nvSpPr>
        <p:spPr>
          <a:xfrm>
            <a:off x="228600" y="6464892"/>
            <a:ext cx="1600200" cy="369332"/>
          </a:xfrm>
          <a:prstGeom prst="rect">
            <a:avLst/>
          </a:prstGeom>
          <a:noFill/>
        </p:spPr>
        <p:txBody>
          <a:bodyPr wrap="square" rtlCol="0">
            <a:spAutoFit/>
          </a:bodyPr>
          <a:lstStyle/>
          <a:p>
            <a:r>
              <a:rPr lang="en-US" dirty="0" smtClean="0"/>
              <a:t>Introduction</a:t>
            </a:r>
            <a:endParaRPr lang="en-US" dirty="0"/>
          </a:p>
        </p:txBody>
      </p:sp>
      <p:sp>
        <p:nvSpPr>
          <p:cNvPr id="25" name="TextBox 24"/>
          <p:cNvSpPr txBox="1"/>
          <p:nvPr/>
        </p:nvSpPr>
        <p:spPr>
          <a:xfrm>
            <a:off x="3733800" y="6464892"/>
            <a:ext cx="1371600" cy="369332"/>
          </a:xfrm>
          <a:prstGeom prst="rect">
            <a:avLst/>
          </a:prstGeom>
          <a:noFill/>
        </p:spPr>
        <p:txBody>
          <a:bodyPr wrap="square" rtlCol="0">
            <a:spAutoFit/>
          </a:bodyPr>
          <a:lstStyle/>
          <a:p>
            <a:r>
              <a:rPr lang="en-US" dirty="0" smtClean="0"/>
              <a:t>Legalities</a:t>
            </a:r>
            <a:endParaRPr lang="en-US" dirty="0"/>
          </a:p>
        </p:txBody>
      </p:sp>
      <p:sp>
        <p:nvSpPr>
          <p:cNvPr id="27" name="TextBox 26"/>
          <p:cNvSpPr txBox="1"/>
          <p:nvPr/>
        </p:nvSpPr>
        <p:spPr>
          <a:xfrm>
            <a:off x="5342965" y="6488668"/>
            <a:ext cx="1972235" cy="369332"/>
          </a:xfrm>
          <a:prstGeom prst="rect">
            <a:avLst/>
          </a:prstGeom>
          <a:noFill/>
        </p:spPr>
        <p:txBody>
          <a:bodyPr wrap="square" rtlCol="0">
            <a:spAutoFit/>
          </a:bodyPr>
          <a:lstStyle/>
          <a:p>
            <a:r>
              <a:rPr lang="en-US" dirty="0" smtClean="0"/>
              <a:t>Implementation</a:t>
            </a:r>
            <a:endParaRPr lang="en-US" dirty="0"/>
          </a:p>
        </p:txBody>
      </p:sp>
      <p:sp>
        <p:nvSpPr>
          <p:cNvPr id="28" name="Rounded Rectangle 27"/>
          <p:cNvSpPr/>
          <p:nvPr/>
        </p:nvSpPr>
        <p:spPr>
          <a:xfrm>
            <a:off x="7315200" y="5867400"/>
            <a:ext cx="1295400" cy="914400"/>
          </a:xfrm>
          <a:prstGeom prst="roundRect">
            <a:avLst/>
          </a:prstGeom>
          <a:solidFill>
            <a:schemeClr val="bg2"/>
          </a:solidFill>
          <a:ln>
            <a:solidFill>
              <a:schemeClr val="bg1"/>
            </a:solidFill>
          </a:ln>
          <a:scene3d>
            <a:camera prst="orthographicFront"/>
            <a:lightRig rig="threePt" dir="t"/>
          </a:scene3d>
          <a:sp3d>
            <a:bevelT w="114300" prst="hardEdg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solidFill>
                  <a:schemeClr val="tx1"/>
                </a:solidFill>
              </a:rPr>
              <a:t>Conclusion</a:t>
            </a:r>
            <a:endParaRPr lang="en-US" dirty="0">
              <a:solidFill>
                <a:schemeClr val="tx1"/>
              </a:solidFill>
            </a:endParaRPr>
          </a:p>
        </p:txBody>
      </p:sp>
      <p:sp>
        <p:nvSpPr>
          <p:cNvPr id="29" name="TextBox 28"/>
          <p:cNvSpPr txBox="1"/>
          <p:nvPr/>
        </p:nvSpPr>
        <p:spPr>
          <a:xfrm>
            <a:off x="1828800" y="6477724"/>
            <a:ext cx="1447800" cy="369332"/>
          </a:xfrm>
          <a:prstGeom prst="rect">
            <a:avLst/>
          </a:prstGeom>
          <a:noFill/>
        </p:spPr>
        <p:txBody>
          <a:bodyPr wrap="square" rtlCol="0">
            <a:spAutoFit/>
          </a:bodyPr>
          <a:lstStyle/>
          <a:p>
            <a:r>
              <a:rPr lang="en-US" dirty="0" smtClean="0"/>
              <a:t>Development</a:t>
            </a:r>
            <a:endParaRPr lang="en-US" dirty="0"/>
          </a:p>
        </p:txBody>
      </p:sp>
      <p:pic>
        <p:nvPicPr>
          <p:cNvPr id="6146" name="Picture 2"/>
          <p:cNvPicPr>
            <a:picLocks noChangeAspect="1" noChangeArrowheads="1"/>
          </p:cNvPicPr>
          <p:nvPr/>
        </p:nvPicPr>
        <p:blipFill>
          <a:blip r:embed="rId2" cstate="print">
            <a:extLst>
              <a:ext uri="{28A0092B-C50C-407E-A947-70E740481C1C}">
                <a14:useLocalDpi xmlns="" xmlns:a14="http://schemas.microsoft.com/office/drawing/2010/main" val="0"/>
              </a:ext>
            </a:extLst>
          </a:blip>
          <a:srcRect/>
          <a:stretch>
            <a:fillRect/>
          </a:stretch>
        </p:blipFill>
        <p:spPr bwMode="auto">
          <a:xfrm>
            <a:off x="5311589" y="2601476"/>
            <a:ext cx="3390900" cy="1285561"/>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sp>
        <p:nvSpPr>
          <p:cNvPr id="3" name="TextBox 2"/>
          <p:cNvSpPr txBox="1"/>
          <p:nvPr/>
        </p:nvSpPr>
        <p:spPr>
          <a:xfrm>
            <a:off x="914400" y="2438400"/>
            <a:ext cx="4438934" cy="1569660"/>
          </a:xfrm>
          <a:prstGeom prst="rect">
            <a:avLst/>
          </a:prstGeom>
          <a:noFill/>
        </p:spPr>
        <p:txBody>
          <a:bodyPr wrap="square" rtlCol="0">
            <a:spAutoFit/>
          </a:bodyPr>
          <a:lstStyle/>
          <a:p>
            <a:r>
              <a:rPr lang="en-US" sz="3200" b="1" dirty="0" smtClean="0">
                <a:latin typeface="+mj-lt"/>
              </a:rPr>
              <a:t>Remember to join the EMPA Class of 2012 Facebook Page!</a:t>
            </a:r>
            <a:endParaRPr lang="en-US" sz="3200" b="1" dirty="0">
              <a:latin typeface="+mj-lt"/>
            </a:endParaRPr>
          </a:p>
        </p:txBody>
      </p:sp>
      <p:sp>
        <p:nvSpPr>
          <p:cNvPr id="14" name="TextBox 13"/>
          <p:cNvSpPr txBox="1"/>
          <p:nvPr/>
        </p:nvSpPr>
        <p:spPr>
          <a:xfrm>
            <a:off x="1371600" y="4876800"/>
            <a:ext cx="7772400" cy="707886"/>
          </a:xfrm>
          <a:prstGeom prst="rect">
            <a:avLst/>
          </a:prstGeom>
          <a:noFill/>
        </p:spPr>
        <p:txBody>
          <a:bodyPr wrap="square" rtlCol="0">
            <a:spAutoFit/>
          </a:bodyPr>
          <a:lstStyle/>
          <a:p>
            <a:r>
              <a:rPr lang="en-US" sz="4000" b="1" dirty="0" smtClean="0">
                <a:solidFill>
                  <a:schemeClr val="tx2"/>
                </a:solidFill>
                <a:latin typeface="+mj-lt"/>
              </a:rPr>
              <a:t>www.facebook.com/EMPA2012</a:t>
            </a:r>
            <a:endParaRPr lang="en-US" sz="4000" b="1" dirty="0">
              <a:solidFill>
                <a:schemeClr val="tx2"/>
              </a:solidFill>
              <a:latin typeface="+mj-lt"/>
            </a:endParaRPr>
          </a:p>
        </p:txBody>
      </p:sp>
    </p:spTree>
    <p:extLst>
      <p:ext uri="{BB962C8B-B14F-4D97-AF65-F5344CB8AC3E}">
        <p14:creationId xmlns="" xmlns:p14="http://schemas.microsoft.com/office/powerpoint/2010/main" val="7611083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mph" presetSubtype="0" fill="hold" grpId="0" nodeType="clickEffect">
                                  <p:stCondLst>
                                    <p:cond delay="0"/>
                                  </p:stCondLst>
                                  <p:childTnLst>
                                    <p:animEffect transition="out" filter="fade">
                                      <p:cBhvr>
                                        <p:cTn id="6" dur="500" tmFilter="0, 0; .2, .5; .8, .5; 1, 0"/>
                                        <p:tgtEl>
                                          <p:spTgt spid="14"/>
                                        </p:tgtEl>
                                      </p:cBhvr>
                                    </p:animEffect>
                                    <p:animScale>
                                      <p:cBhvr>
                                        <p:cTn id="7" dur="250" autoRev="1" fill="hold"/>
                                        <p:tgtEl>
                                          <p:spTgt spid="14"/>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0" y="0"/>
            <a:ext cx="9144000" cy="1447800"/>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0" y="1447800"/>
            <a:ext cx="9144000" cy="228600"/>
          </a:xfrm>
          <a:prstGeom prst="rect">
            <a:avLst/>
          </a:prstGeom>
        </p:spPr>
        <p:style>
          <a:lnRef idx="1">
            <a:schemeClr val="accent3"/>
          </a:lnRef>
          <a:fillRef idx="3">
            <a:schemeClr val="accent3"/>
          </a:fillRef>
          <a:effectRef idx="2">
            <a:schemeClr val="accent3"/>
          </a:effectRef>
          <a:fontRef idx="minor">
            <a:schemeClr val="lt1"/>
          </a:fontRef>
        </p:style>
        <p:txBody>
          <a:bodyPr rtlCol="0" anchor="ctr"/>
          <a:lstStyle/>
          <a:p>
            <a:pPr algn="ctr"/>
            <a:endParaRPr lang="en-US" dirty="0"/>
          </a:p>
        </p:txBody>
      </p:sp>
      <p:sp>
        <p:nvSpPr>
          <p:cNvPr id="7" name="Rectangle 6"/>
          <p:cNvSpPr/>
          <p:nvPr/>
        </p:nvSpPr>
        <p:spPr>
          <a:xfrm>
            <a:off x="-35859" y="6324600"/>
            <a:ext cx="9144000" cy="76200"/>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p:cNvSpPr/>
          <p:nvPr/>
        </p:nvSpPr>
        <p:spPr>
          <a:xfrm flipV="1">
            <a:off x="-40342" y="6395917"/>
            <a:ext cx="9144000" cy="45719"/>
          </a:xfrm>
          <a:prstGeom prst="rect">
            <a:avLst/>
          </a:prstGeom>
        </p:spPr>
        <p:style>
          <a:lnRef idx="1">
            <a:schemeClr val="accent3"/>
          </a:lnRef>
          <a:fillRef idx="3">
            <a:schemeClr val="accent3"/>
          </a:fillRef>
          <a:effectRef idx="2">
            <a:schemeClr val="accent3"/>
          </a:effectRef>
          <a:fontRef idx="minor">
            <a:schemeClr val="lt1"/>
          </a:fontRef>
        </p:style>
        <p:txBody>
          <a:bodyPr rtlCol="0" anchor="ctr"/>
          <a:lstStyle/>
          <a:p>
            <a:pPr algn="ctr"/>
            <a:endParaRPr lang="en-US" dirty="0"/>
          </a:p>
        </p:txBody>
      </p:sp>
      <p:sp>
        <p:nvSpPr>
          <p:cNvPr id="17" name="TextBox 16"/>
          <p:cNvSpPr txBox="1"/>
          <p:nvPr/>
        </p:nvSpPr>
        <p:spPr>
          <a:xfrm>
            <a:off x="457200" y="731520"/>
            <a:ext cx="6730253" cy="646331"/>
          </a:xfrm>
          <a:prstGeom prst="rect">
            <a:avLst/>
          </a:prstGeom>
          <a:noFill/>
        </p:spPr>
        <p:txBody>
          <a:bodyPr wrap="square" rtlCol="0">
            <a:spAutoFit/>
          </a:bodyPr>
          <a:lstStyle/>
          <a:p>
            <a:r>
              <a:rPr lang="en-US" sz="3600" b="1" dirty="0" smtClean="0">
                <a:solidFill>
                  <a:schemeClr val="accent3"/>
                </a:solidFill>
                <a:latin typeface="Bangle Condensed" pitchFamily="34" charset="0"/>
              </a:rPr>
              <a:t>References</a:t>
            </a:r>
            <a:endParaRPr lang="en-US" sz="3600" b="1" dirty="0">
              <a:solidFill>
                <a:schemeClr val="accent3"/>
              </a:solidFill>
              <a:latin typeface="Bangle Condensed" pitchFamily="34" charset="0"/>
            </a:endParaRPr>
          </a:p>
        </p:txBody>
      </p:sp>
      <p:sp>
        <p:nvSpPr>
          <p:cNvPr id="24" name="TextBox 23"/>
          <p:cNvSpPr txBox="1"/>
          <p:nvPr/>
        </p:nvSpPr>
        <p:spPr>
          <a:xfrm>
            <a:off x="228600" y="6464892"/>
            <a:ext cx="1600200" cy="369332"/>
          </a:xfrm>
          <a:prstGeom prst="rect">
            <a:avLst/>
          </a:prstGeom>
          <a:noFill/>
        </p:spPr>
        <p:txBody>
          <a:bodyPr wrap="square" rtlCol="0">
            <a:spAutoFit/>
          </a:bodyPr>
          <a:lstStyle/>
          <a:p>
            <a:r>
              <a:rPr lang="en-US" dirty="0" smtClean="0"/>
              <a:t>Introduction</a:t>
            </a:r>
            <a:endParaRPr lang="en-US" dirty="0"/>
          </a:p>
        </p:txBody>
      </p:sp>
      <p:sp>
        <p:nvSpPr>
          <p:cNvPr id="25" name="TextBox 24"/>
          <p:cNvSpPr txBox="1"/>
          <p:nvPr/>
        </p:nvSpPr>
        <p:spPr>
          <a:xfrm>
            <a:off x="3733800" y="6464892"/>
            <a:ext cx="1371600" cy="369332"/>
          </a:xfrm>
          <a:prstGeom prst="rect">
            <a:avLst/>
          </a:prstGeom>
          <a:noFill/>
        </p:spPr>
        <p:txBody>
          <a:bodyPr wrap="square" rtlCol="0">
            <a:spAutoFit/>
          </a:bodyPr>
          <a:lstStyle/>
          <a:p>
            <a:r>
              <a:rPr lang="en-US" dirty="0" smtClean="0"/>
              <a:t>Legalities</a:t>
            </a:r>
            <a:endParaRPr lang="en-US" dirty="0"/>
          </a:p>
        </p:txBody>
      </p:sp>
      <p:sp>
        <p:nvSpPr>
          <p:cNvPr id="27" name="TextBox 26"/>
          <p:cNvSpPr txBox="1"/>
          <p:nvPr/>
        </p:nvSpPr>
        <p:spPr>
          <a:xfrm>
            <a:off x="5342965" y="6488668"/>
            <a:ext cx="1972235" cy="369332"/>
          </a:xfrm>
          <a:prstGeom prst="rect">
            <a:avLst/>
          </a:prstGeom>
          <a:noFill/>
        </p:spPr>
        <p:txBody>
          <a:bodyPr wrap="square" rtlCol="0">
            <a:spAutoFit/>
          </a:bodyPr>
          <a:lstStyle/>
          <a:p>
            <a:r>
              <a:rPr lang="en-US" dirty="0" smtClean="0"/>
              <a:t>Implementation</a:t>
            </a:r>
            <a:endParaRPr lang="en-US" dirty="0"/>
          </a:p>
        </p:txBody>
      </p:sp>
      <p:sp>
        <p:nvSpPr>
          <p:cNvPr id="28" name="Rounded Rectangle 27"/>
          <p:cNvSpPr/>
          <p:nvPr/>
        </p:nvSpPr>
        <p:spPr>
          <a:xfrm>
            <a:off x="7315200" y="5867400"/>
            <a:ext cx="1295400" cy="914400"/>
          </a:xfrm>
          <a:prstGeom prst="roundRect">
            <a:avLst/>
          </a:prstGeom>
          <a:solidFill>
            <a:schemeClr val="bg2"/>
          </a:solidFill>
          <a:ln>
            <a:solidFill>
              <a:schemeClr val="bg1"/>
            </a:solidFill>
          </a:ln>
          <a:scene3d>
            <a:camera prst="orthographicFront"/>
            <a:lightRig rig="threePt" dir="t"/>
          </a:scene3d>
          <a:sp3d>
            <a:bevelT w="114300" prst="hardEdg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solidFill>
                  <a:schemeClr val="tx1"/>
                </a:solidFill>
              </a:rPr>
              <a:t>Conclusion</a:t>
            </a:r>
            <a:endParaRPr lang="en-US" dirty="0">
              <a:solidFill>
                <a:schemeClr val="tx1"/>
              </a:solidFill>
            </a:endParaRPr>
          </a:p>
        </p:txBody>
      </p:sp>
      <p:sp>
        <p:nvSpPr>
          <p:cNvPr id="29" name="TextBox 28"/>
          <p:cNvSpPr txBox="1"/>
          <p:nvPr/>
        </p:nvSpPr>
        <p:spPr>
          <a:xfrm>
            <a:off x="1828800" y="6477724"/>
            <a:ext cx="1447800" cy="369332"/>
          </a:xfrm>
          <a:prstGeom prst="rect">
            <a:avLst/>
          </a:prstGeom>
          <a:noFill/>
        </p:spPr>
        <p:txBody>
          <a:bodyPr wrap="square" rtlCol="0">
            <a:spAutoFit/>
          </a:bodyPr>
          <a:lstStyle/>
          <a:p>
            <a:r>
              <a:rPr lang="en-US" dirty="0" smtClean="0"/>
              <a:t>Development</a:t>
            </a:r>
            <a:endParaRPr lang="en-US" dirty="0"/>
          </a:p>
        </p:txBody>
      </p:sp>
      <p:sp>
        <p:nvSpPr>
          <p:cNvPr id="15" name="Rectangle 14"/>
          <p:cNvSpPr/>
          <p:nvPr/>
        </p:nvSpPr>
        <p:spPr>
          <a:xfrm>
            <a:off x="914400" y="1828800"/>
            <a:ext cx="7848600" cy="2554545"/>
          </a:xfrm>
          <a:prstGeom prst="rect">
            <a:avLst/>
          </a:prstGeom>
        </p:spPr>
        <p:txBody>
          <a:bodyPr wrap="square">
            <a:spAutoFit/>
          </a:bodyPr>
          <a:lstStyle/>
          <a:p>
            <a:pPr marL="342900" indent="-342900">
              <a:buFont typeface="Arial" pitchFamily="34" charset="0"/>
              <a:buChar char="•"/>
              <a:defRPr/>
            </a:pPr>
            <a:r>
              <a:rPr lang="en-US" sz="2000" dirty="0" smtClean="0">
                <a:solidFill>
                  <a:srgbClr val="0070C0"/>
                </a:solidFill>
                <a:latin typeface="+mj-lt"/>
              </a:rPr>
              <a:t>http</a:t>
            </a:r>
            <a:r>
              <a:rPr lang="en-US" sz="2000" dirty="0">
                <a:solidFill>
                  <a:srgbClr val="0070C0"/>
                </a:solidFill>
                <a:latin typeface="+mj-lt"/>
              </a:rPr>
              <a:t>://</a:t>
            </a:r>
            <a:r>
              <a:rPr lang="en-US" sz="2000" dirty="0" smtClean="0">
                <a:solidFill>
                  <a:srgbClr val="0070C0"/>
                </a:solidFill>
                <a:latin typeface="+mj-lt"/>
              </a:rPr>
              <a:t>finance.yahoo.com/family-home/article/112952/family-that-tweets-wsj?mod=family-kids_parents</a:t>
            </a:r>
          </a:p>
          <a:p>
            <a:pPr marL="342900" indent="-342900">
              <a:buFont typeface="Arial" pitchFamily="34" charset="0"/>
              <a:buChar char="•"/>
              <a:defRPr/>
            </a:pPr>
            <a:endParaRPr lang="en-US" sz="2000" dirty="0" smtClean="0">
              <a:solidFill>
                <a:srgbClr val="0070C0"/>
              </a:solidFill>
              <a:latin typeface="+mj-lt"/>
            </a:endParaRPr>
          </a:p>
          <a:p>
            <a:pPr marL="342900" lvl="1" indent="-342900">
              <a:buFont typeface="Arial" pitchFamily="34" charset="0"/>
              <a:buChar char="•"/>
              <a:defRPr/>
            </a:pPr>
            <a:r>
              <a:rPr lang="en-US" sz="2000" dirty="0" smtClean="0">
                <a:solidFill>
                  <a:srgbClr val="0070C0"/>
                </a:solidFill>
                <a:latin typeface="+mj-lt"/>
              </a:rPr>
              <a:t>http</a:t>
            </a:r>
            <a:r>
              <a:rPr lang="en-US" sz="2000" dirty="0">
                <a:solidFill>
                  <a:srgbClr val="0070C0"/>
                </a:solidFill>
                <a:latin typeface="+mj-lt"/>
              </a:rPr>
              <a:t>://www.slideshare.net/ghostvertizer/5-steps-to-implement-a-social-media-policy</a:t>
            </a:r>
          </a:p>
          <a:p>
            <a:pPr marL="342900" lvl="1" indent="-342900">
              <a:buFont typeface="Arial" pitchFamily="34" charset="0"/>
              <a:buChar char="•"/>
              <a:defRPr/>
            </a:pPr>
            <a:endParaRPr lang="en-US" sz="2000" dirty="0" smtClean="0">
              <a:solidFill>
                <a:srgbClr val="0070C0"/>
              </a:solidFill>
              <a:latin typeface="+mj-lt"/>
            </a:endParaRPr>
          </a:p>
          <a:p>
            <a:pPr marL="342900" lvl="1" indent="-342900">
              <a:buFont typeface="Arial" pitchFamily="34" charset="0"/>
              <a:buChar char="•"/>
              <a:defRPr/>
            </a:pPr>
            <a:r>
              <a:rPr lang="en-US" sz="2000" dirty="0" smtClean="0">
                <a:solidFill>
                  <a:srgbClr val="0070C0"/>
                </a:solidFill>
                <a:latin typeface="+mj-lt"/>
              </a:rPr>
              <a:t>http</a:t>
            </a:r>
            <a:r>
              <a:rPr lang="en-US" sz="2000" dirty="0">
                <a:solidFill>
                  <a:srgbClr val="0070C0"/>
                </a:solidFill>
                <a:latin typeface="+mj-lt"/>
              </a:rPr>
              <a:t>://hr.blr.com/HR-news/HR-Administration/Electronic-Monitoring/11zbb01-How-Do-You-Enforce-Social-Media-Policies-</a:t>
            </a:r>
            <a:r>
              <a:rPr lang="en-US" sz="2000" dirty="0" smtClean="0">
                <a:solidFill>
                  <a:srgbClr val="0070C0"/>
                </a:solidFill>
                <a:latin typeface="+mj-lt"/>
              </a:rPr>
              <a:t>/</a:t>
            </a:r>
            <a:endParaRPr lang="en-US" sz="2000" dirty="0">
              <a:solidFill>
                <a:srgbClr val="0070C0"/>
              </a:solidFill>
              <a:latin typeface="+mj-lt"/>
            </a:endParaRPr>
          </a:p>
        </p:txBody>
      </p:sp>
    </p:spTree>
    <p:extLst>
      <p:ext uri="{BB962C8B-B14F-4D97-AF65-F5344CB8AC3E}">
        <p14:creationId xmlns="" xmlns:p14="http://schemas.microsoft.com/office/powerpoint/2010/main" val="30781060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5">
                                            <p:txEl>
                                              <p:pRg st="0" end="0"/>
                                            </p:txEl>
                                          </p:spTgt>
                                        </p:tgtEl>
                                        <p:attrNameLst>
                                          <p:attrName>style.visibility</p:attrName>
                                        </p:attrNameLst>
                                      </p:cBhvr>
                                      <p:to>
                                        <p:strVal val="visible"/>
                                      </p:to>
                                    </p:set>
                                    <p:animEffect transition="in" filter="fade">
                                      <p:cBhvr>
                                        <p:cTn id="7" dur="2000"/>
                                        <p:tgtEl>
                                          <p:spTgt spid="15">
                                            <p:txEl>
                                              <p:pRg st="0" end="0"/>
                                            </p:txEl>
                                          </p:spTgt>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5">
                                            <p:txEl>
                                              <p:pRg st="2" end="2"/>
                                            </p:txEl>
                                          </p:spTgt>
                                        </p:tgtEl>
                                        <p:attrNameLst>
                                          <p:attrName>style.visibility</p:attrName>
                                        </p:attrNameLst>
                                      </p:cBhvr>
                                      <p:to>
                                        <p:strVal val="visible"/>
                                      </p:to>
                                    </p:set>
                                    <p:animEffect transition="in" filter="fade">
                                      <p:cBhvr>
                                        <p:cTn id="10" dur="2000"/>
                                        <p:tgtEl>
                                          <p:spTgt spid="15">
                                            <p:txEl>
                                              <p:pRg st="2" end="2"/>
                                            </p:txEl>
                                          </p:spTgt>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15">
                                            <p:txEl>
                                              <p:pRg st="4" end="4"/>
                                            </p:txEl>
                                          </p:spTgt>
                                        </p:tgtEl>
                                        <p:attrNameLst>
                                          <p:attrName>style.visibility</p:attrName>
                                        </p:attrNameLst>
                                      </p:cBhvr>
                                      <p:to>
                                        <p:strVal val="visible"/>
                                      </p:to>
                                    </p:set>
                                    <p:animEffect transition="in" filter="fade">
                                      <p:cBhvr>
                                        <p:cTn id="13" dur="2000"/>
                                        <p:tgtEl>
                                          <p:spTgt spid="15">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build="p"/>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3641</TotalTime>
  <Words>735</Words>
  <Application>Microsoft Office PowerPoint</Application>
  <PresentationFormat>On-screen Show (4:3)</PresentationFormat>
  <Paragraphs>197</Paragraphs>
  <Slides>15</Slides>
  <Notes>10</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Office Theme</vt:lpstr>
      <vt:lpstr>Slide 1</vt:lpstr>
      <vt:lpstr>Slide 2</vt:lpstr>
      <vt:lpstr>Slide 3</vt:lpstr>
      <vt:lpstr>Slide 4</vt:lpstr>
      <vt:lpstr>Slide 5</vt:lpstr>
      <vt:lpstr>Slide 6</vt:lpstr>
      <vt:lpstr>Slide 7</vt:lpstr>
      <vt:lpstr>Slide 8</vt:lpstr>
      <vt:lpstr>Slide 9</vt:lpstr>
      <vt:lpstr>Slide 10</vt:lpstr>
      <vt:lpstr>Slide 11</vt:lpstr>
      <vt:lpstr>Slide 12</vt:lpstr>
      <vt:lpstr>Slide 13</vt:lpstr>
      <vt:lpstr>Slide 14</vt:lpstr>
      <vt:lpstr>Slide 15</vt:lpstr>
    </vt:vector>
  </TitlesOfParts>
  <Company>Utah Valley State College</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Kristen</dc:creator>
  <cp:lastModifiedBy>Adam</cp:lastModifiedBy>
  <cp:revision>193</cp:revision>
  <dcterms:created xsi:type="dcterms:W3CDTF">2011-11-01T01:09:49Z</dcterms:created>
  <dcterms:modified xsi:type="dcterms:W3CDTF">2011-12-08T00:36:49Z</dcterms:modified>
</cp:coreProperties>
</file>